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686" dt="2023-06-13T17:41:15.7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15" autoAdjust="0"/>
    <p:restoredTop sz="93969" autoAdjust="0"/>
  </p:normalViewPr>
  <p:slideViewPr>
    <p:cSldViewPr snapToGrid="0">
      <p:cViewPr>
        <p:scale>
          <a:sx n="66" d="100"/>
          <a:sy n="66" d="100"/>
        </p:scale>
        <p:origin x="978" y="1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redo custSel addSld delSld modSld sldOrd">
      <pc:chgData name="Shahar Shalom" userId="c1657878-da89-43af-9535-4a8d3e59b096" providerId="ADAL" clId="{0DFD336B-F2C6-422F-A42F-66B4956C4F2A}" dt="2023-06-13T17:41:15.726" v="11223" actId="20577"/>
      <pc:docMkLst>
        <pc:docMk/>
      </pc:docMkLst>
      <pc:sldChg chg="modSp mod modAnim modNotesTx">
        <pc:chgData name="Shahar Shalom" userId="c1657878-da89-43af-9535-4a8d3e59b096" providerId="ADAL" clId="{0DFD336B-F2C6-422F-A42F-66B4956C4F2A}" dt="2023-06-13T16:39:20.889" v="10425" actId="313"/>
        <pc:sldMkLst>
          <pc:docMk/>
          <pc:sldMk cId="1652609245" sldId="259"/>
        </pc:sldMkLst>
        <pc:graphicFrameChg chg="mod modGraphic">
          <ac:chgData name="Shahar Shalom" userId="c1657878-da89-43af-9535-4a8d3e59b096" providerId="ADAL" clId="{0DFD336B-F2C6-422F-A42F-66B4956C4F2A}" dt="2023-06-13T16:39:20.889" v="10425" actId="313"/>
          <ac:graphicFrameMkLst>
            <pc:docMk/>
            <pc:sldMk cId="1652609245" sldId="259"/>
            <ac:graphicFrameMk id="3" creationId="{C56880D4-C41E-244D-31BF-363A4A88D6AB}"/>
          </ac:graphicFrameMkLst>
        </pc:graphicFrameChg>
      </pc:sldChg>
      <pc:sldChg chg="modSp">
        <pc:chgData name="Shahar Shalom" userId="c1657878-da89-43af-9535-4a8d3e59b096" providerId="ADAL" clId="{0DFD336B-F2C6-422F-A42F-66B4956C4F2A}" dt="2023-06-13T16:31:33.463" v="10167"/>
        <pc:sldMkLst>
          <pc:docMk/>
          <pc:sldMk cId="3341162290" sldId="264"/>
        </pc:sldMkLst>
        <pc:graphicFrameChg chg="mod">
          <ac:chgData name="Shahar Shalom" userId="c1657878-da89-43af-9535-4a8d3e59b096" providerId="ADAL" clId="{0DFD336B-F2C6-422F-A42F-66B4956C4F2A}" dt="2023-06-13T16:31:33.463" v="10167"/>
          <ac:graphicFrameMkLst>
            <pc:docMk/>
            <pc:sldMk cId="3341162290" sldId="264"/>
            <ac:graphicFrameMk id="2" creationId="{E1391F1B-9C94-05D2-3242-F6F12649B00C}"/>
          </ac:graphicFrameMkLst>
        </pc:graphicFrameChg>
      </pc:sldChg>
      <pc:sldChg chg="addSp delSp modSp mod modNotesTx">
        <pc:chgData name="Shahar Shalom" userId="c1657878-da89-43af-9535-4a8d3e59b096" providerId="ADAL" clId="{0DFD336B-F2C6-422F-A42F-66B4956C4F2A}" dt="2023-06-13T16:41:07.908" v="10448" actId="20577"/>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3T16:41:07.908" v="10448" actId="20577"/>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modCrop">
          <ac:chgData name="Shahar Shalom" userId="c1657878-da89-43af-9535-4a8d3e59b096" providerId="ADAL" clId="{0DFD336B-F2C6-422F-A42F-66B4956C4F2A}" dt="2023-06-13T16:40:51.157" v="10427" actId="732"/>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3T16:49:45.423" v="10607"/>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3T16:46:01.494" v="10521"/>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3T16:46:44.055" v="10547" actId="1035"/>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3T16:49:45.423" v="10607"/>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7:08:29.395" v="10638"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7:08:29.395" v="10638" actId="20577"/>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6:51:19.690" v="10608"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addSp delSp modSp mod">
        <pc:chgData name="Shahar Shalom" userId="c1657878-da89-43af-9535-4a8d3e59b096" providerId="ADAL" clId="{0DFD336B-F2C6-422F-A42F-66B4956C4F2A}" dt="2023-06-13T17:36:55.160" v="11111" actId="478"/>
        <pc:sldMkLst>
          <pc:docMk/>
          <pc:sldMk cId="999889840" sldId="285"/>
        </pc:sldMkLst>
        <pc:spChg chg="mod">
          <ac:chgData name="Shahar Shalom" userId="c1657878-da89-43af-9535-4a8d3e59b096" providerId="ADAL" clId="{0DFD336B-F2C6-422F-A42F-66B4956C4F2A}" dt="2023-06-13T17:35:37.278" v="11078" actId="1076"/>
          <ac:spMkLst>
            <pc:docMk/>
            <pc:sldMk cId="999889840" sldId="285"/>
            <ac:spMk id="2" creationId="{B862CE0F-47AD-537F-E58B-16AD8357CCF7}"/>
          </ac:spMkLst>
        </pc:spChg>
        <pc:spChg chg="mod">
          <ac:chgData name="Shahar Shalom" userId="c1657878-da89-43af-9535-4a8d3e59b096" providerId="ADAL" clId="{0DFD336B-F2C6-422F-A42F-66B4956C4F2A}" dt="2023-06-13T17:32:21.638" v="10932" actId="14100"/>
          <ac:spMkLst>
            <pc:docMk/>
            <pc:sldMk cId="999889840" sldId="285"/>
            <ac:spMk id="4" creationId="{02FF92B3-DB8A-10D2-C80C-5F51D6E57B54}"/>
          </ac:spMkLst>
        </pc:spChg>
        <pc:spChg chg="add del mod">
          <ac:chgData name="Shahar Shalom" userId="c1657878-da89-43af-9535-4a8d3e59b096" providerId="ADAL" clId="{0DFD336B-F2C6-422F-A42F-66B4956C4F2A}" dt="2023-06-13T17:36:28.159" v="11110" actId="478"/>
          <ac:spMkLst>
            <pc:docMk/>
            <pc:sldMk cId="999889840" sldId="285"/>
            <ac:spMk id="6" creationId="{CB11DC72-C506-22B6-C7B7-DB31165D5E42}"/>
          </ac:spMkLst>
        </pc:spChg>
        <pc:spChg chg="mod">
          <ac:chgData name="Shahar Shalom" userId="c1657878-da89-43af-9535-4a8d3e59b096" providerId="ADAL" clId="{0DFD336B-F2C6-422F-A42F-66B4956C4F2A}" dt="2023-06-13T17:32:25.009" v="10934" actId="113"/>
          <ac:spMkLst>
            <pc:docMk/>
            <pc:sldMk cId="999889840" sldId="285"/>
            <ac:spMk id="7" creationId="{08A94BFD-BE0A-85E3-8073-B42DBF2DC336}"/>
          </ac:spMkLst>
        </pc:spChg>
        <pc:spChg chg="add del mod">
          <ac:chgData name="Shahar Shalom" userId="c1657878-da89-43af-9535-4a8d3e59b096" providerId="ADAL" clId="{0DFD336B-F2C6-422F-A42F-66B4956C4F2A}" dt="2023-06-13T17:36:26.875" v="11109" actId="478"/>
          <ac:spMkLst>
            <pc:docMk/>
            <pc:sldMk cId="999889840" sldId="285"/>
            <ac:spMk id="8" creationId="{4EFD6D61-9B7E-5EE9-D11C-D4CC45213791}"/>
          </ac:spMkLst>
        </pc:spChg>
        <pc:spChg chg="add del mod">
          <ac:chgData name="Shahar Shalom" userId="c1657878-da89-43af-9535-4a8d3e59b096" providerId="ADAL" clId="{0DFD336B-F2C6-422F-A42F-66B4956C4F2A}" dt="2023-06-13T17:36:55.160" v="11111" actId="478"/>
          <ac:spMkLst>
            <pc:docMk/>
            <pc:sldMk cId="999889840" sldId="285"/>
            <ac:spMk id="10" creationId="{71EEA9B0-DF53-3E65-A700-62C89CFB63B0}"/>
          </ac:spMkLst>
        </pc:spChg>
        <pc:graphicFrameChg chg="add del mod modGraphic">
          <ac:chgData name="Shahar Shalom" userId="c1657878-da89-43af-9535-4a8d3e59b096" providerId="ADAL" clId="{0DFD336B-F2C6-422F-A42F-66B4956C4F2A}" dt="2023-06-13T17:26:34.198" v="10655" actId="478"/>
          <ac:graphicFrameMkLst>
            <pc:docMk/>
            <pc:sldMk cId="999889840" sldId="285"/>
            <ac:graphicFrameMk id="5" creationId="{F32006D6-81A2-B1CF-08B3-C5B7A176C71C}"/>
          </ac:graphicFrameMkLst>
        </pc:graphicFrameChg>
      </pc:sldChg>
      <pc:sldChg chg="modSp mod">
        <pc:chgData name="Shahar Shalom" userId="c1657878-da89-43af-9535-4a8d3e59b096" providerId="ADAL" clId="{0DFD336B-F2C6-422F-A42F-66B4956C4F2A}" dt="2023-06-13T17:41:15.726" v="11223" actId="20577"/>
        <pc:sldMkLst>
          <pc:docMk/>
          <pc:sldMk cId="1973674802" sldId="286"/>
        </pc:sldMkLst>
        <pc:spChg chg="mod">
          <ac:chgData name="Shahar Shalom" userId="c1657878-da89-43af-9535-4a8d3e59b096" providerId="ADAL" clId="{0DFD336B-F2C6-422F-A42F-66B4956C4F2A}" dt="2023-06-13T17:38:52.243" v="11209" actId="113"/>
          <ac:spMkLst>
            <pc:docMk/>
            <pc:sldMk cId="1973674802" sldId="286"/>
            <ac:spMk id="6" creationId="{170918C9-213D-E0F9-4CC9-E850C374A729}"/>
          </ac:spMkLst>
        </pc:spChg>
        <pc:graphicFrameChg chg="mod">
          <ac:chgData name="Shahar Shalom" userId="c1657878-da89-43af-9535-4a8d3e59b096" providerId="ADAL" clId="{0DFD336B-F2C6-422F-A42F-66B4956C4F2A}" dt="2023-06-13T17:41:15.726" v="11223" actId="20577"/>
          <ac:graphicFrameMkLst>
            <pc:docMk/>
            <pc:sldMk cId="1973674802" sldId="286"/>
            <ac:graphicFrameMk id="9" creationId="{55BB595D-B00C-0D05-4813-E9B98684B00A}"/>
          </ac:graphicFrameMkLst>
        </pc:graphicFrameChg>
        <pc:picChg chg="mod">
          <ac:chgData name="Shahar Shalom" userId="c1657878-da89-43af-9535-4a8d3e59b096" providerId="ADAL" clId="{0DFD336B-F2C6-422F-A42F-66B4956C4F2A}" dt="2023-06-13T17:39:36.454" v="11218" actId="1076"/>
          <ac:picMkLst>
            <pc:docMk/>
            <pc:sldMk cId="1973674802" sldId="286"/>
            <ac:picMk id="4" creationId="{13CB3F96-EF7D-2BB6-32AB-2ABD3E4CBBE5}"/>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6:24:16.850" v="10138" actId="47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del mod">
          <ac:chgData name="Shahar Shalom" userId="c1657878-da89-43af-9535-4a8d3e59b096" providerId="ADAL" clId="{0DFD336B-F2C6-422F-A42F-66B4956C4F2A}" dt="2023-06-13T16:24:16.850" v="10138" actId="478"/>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6:57:45.148" v="10627" actId="14100"/>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3T16:57:45.148" v="10627" actId="14100"/>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6:57:50.083" v="10629"/>
        <pc:sldMkLst>
          <pc:docMk/>
          <pc:sldMk cId="650086389" sldId="304"/>
        </pc:sldMkLst>
        <pc:spChg chg="add del mod">
          <ac:chgData name="Shahar Shalom" userId="c1657878-da89-43af-9535-4a8d3e59b096" providerId="ADAL" clId="{0DFD336B-F2C6-422F-A42F-66B4956C4F2A}" dt="2023-06-13T16:57:49.904" v="10628" actId="478"/>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add mod">
          <ac:chgData name="Shahar Shalom" userId="c1657878-da89-43af-9535-4a8d3e59b096" providerId="ADAL" clId="{0DFD336B-F2C6-422F-A42F-66B4956C4F2A}" dt="2023-06-13T16:57:50.083" v="10629"/>
          <ac:spMkLst>
            <pc:docMk/>
            <pc:sldMk cId="650086389" sldId="304"/>
            <ac:spMk id="9" creationId="{2FF74CA6-2269-7C94-D82D-4566033B829C}"/>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6:24:21.295" v="10139" actId="478"/>
        <pc:sldMkLst>
          <pc:docMk/>
          <pc:sldMk cId="401177582" sldId="306"/>
        </pc:sldMkLst>
        <pc:spChg chg="add del mod">
          <ac:chgData name="Shahar Shalom" userId="c1657878-da89-43af-9535-4a8d3e59b096" providerId="ADAL" clId="{0DFD336B-F2C6-422F-A42F-66B4956C4F2A}" dt="2023-06-13T16:24:21.295" v="10139" actId="478"/>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7:14:53.392" v="10649" actId="14861"/>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3T17:14:53.392" v="10649" actId="14861"/>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br>
            <a:rPr lang="en-US" sz="2200" i="0" u="none" strike="noStrike" dirty="0">
              <a:effectLst/>
              <a:latin typeface="+mj-lt"/>
              <a:cs typeface="Calibri Light" panose="020F0302020204030204" pitchFamily="34" charset="0"/>
            </a:rPr>
          </a:br>
          <a:r>
            <a:rPr lang="en-US" sz="2200" i="0" u="none" strike="noStrike" dirty="0">
              <a:effectLst/>
              <a:latin typeface="+mj-lt"/>
              <a:cs typeface="Calibri Light" panose="020F0302020204030204" pitchFamily="34" charset="0"/>
            </a:rPr>
            <a:t>(Food allergy, FA)</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a:t>
          </a:r>
          <a:br>
            <a:rPr lang="en-US" sz="2200" i="0" u="none" strike="noStrike" dirty="0">
              <a:effectLst/>
              <a:latin typeface="+mj-lt"/>
              <a:cs typeface="Calibri Light" panose="020F0302020204030204" pitchFamily="34" charset="0"/>
            </a:rPr>
          </a:br>
          <a:r>
            <a:rPr lang="he-IL" sz="2200" i="0" u="none" strike="noStrike" dirty="0">
              <a:effectLst/>
              <a:latin typeface="+mj-lt"/>
              <a:cs typeface="Calibri Light" panose="020F0302020204030204" pitchFamily="34" charset="0"/>
            </a:rPr>
            <a:t>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שאלונים מלאים בלבד</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חלוקה לקבוצות תאריך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 למרץ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משתנים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he-IL" sz="2200" dirty="0">
              <a:latin typeface="Calibri Light" panose="020F0302020204030204" pitchFamily="34" charset="0"/>
              <a:cs typeface="Calibri Light" panose="020F0302020204030204" pitchFamily="34" charset="0"/>
            </a:rPr>
            <a:t>איחוד המחלות האטופיות בכל שנה למשתנה בינארי (</a:t>
          </a:r>
          <a:r>
            <a:rPr lang="en-US" sz="2200" dirty="0">
              <a:latin typeface="Calibri Light" panose="020F0302020204030204" pitchFamily="34" charset="0"/>
              <a:cs typeface="Calibri Light" panose="020F0302020204030204" pitchFamily="34" charset="0"/>
            </a:rPr>
            <a:t>is atopic</a:t>
          </a:r>
          <a:r>
            <a:rPr lang="he-IL" sz="2200" dirty="0">
              <a:latin typeface="Calibri Light" panose="020F0302020204030204" pitchFamily="34" charset="0"/>
              <a:cs typeface="Calibri Light" panose="020F0302020204030204" pitchFamily="34" charset="0"/>
            </a:rPr>
            <a:t>)</a:t>
          </a: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טיפול בערכים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חברתי-כלכלי) יצרנו 3 קבוצות (</a:t>
          </a:r>
          <a:r>
            <a:rPr lang="en-US" sz="2200" dirty="0">
              <a:latin typeface="Calibri Light" panose="020F0302020204030204" pitchFamily="34" charset="0"/>
              <a:cs typeface="Calibri Light" panose="020F0302020204030204" pitchFamily="34" charset="0"/>
            </a:rPr>
            <a:t>1-5, 6-8, 9-10</a:t>
          </a:r>
          <a:r>
            <a:rPr lang="he-IL" sz="2200" dirty="0">
              <a:latin typeface="Calibri Light" panose="020F0302020204030204" pitchFamily="34" charset="0"/>
              <a:cs typeface="Calibri Light" panose="020F0302020204030204" pitchFamily="34" charset="0"/>
            </a:rPr>
            <a:t>)</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1,652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2,264 </a:t>
          </a:r>
          <a:r>
            <a:rPr lang="he-IL" sz="1400" dirty="0">
              <a:latin typeface="Calibri Light" panose="020F0302020204030204" pitchFamily="34" charset="0"/>
              <a:cs typeface="Calibri Light" panose="020F0302020204030204" pitchFamily="34" charset="0"/>
            </a:rPr>
            <a:t>(נכון ל10 במאי) </a:t>
          </a:r>
          <a:r>
            <a:rPr lang="he-IL" sz="2200" dirty="0">
              <a:latin typeface="Calibri Light" panose="020F0302020204030204" pitchFamily="34" charset="0"/>
              <a:cs typeface="Calibri Light" panose="020F0302020204030204" pitchFamily="34" charset="0"/>
            </a:rPr>
            <a:t>&gt;&gt; נותרנו עם 1,885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תינוקות בני שנתיים ומעלה </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משתנים של השנה הראשונה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היריון</a:t>
          </a: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אטופיות אצל האם</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חיסון בשנה הראשונה</a:t>
          </a: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ההנקה בשנה הראשונה</a:t>
          </a: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A3A724A5-E9BA-492C-9D93-3EC30318FED4}">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 מחלות אטופיות אצל האב</a:t>
          </a:r>
        </a:p>
      </dgm:t>
    </dgm:pt>
    <dgm:pt modelId="{10E0D114-CF46-44D5-9C37-53D8E2970519}" type="parTrans" cxnId="{6BF8BDBF-0906-4463-AC39-2B29D32CAC87}">
      <dgm:prSet/>
      <dgm:spPr/>
      <dgm:t>
        <a:bodyPr/>
        <a:lstStyle/>
        <a:p>
          <a:endParaRPr lang="en-US"/>
        </a:p>
      </dgm:t>
    </dgm:pt>
    <dgm:pt modelId="{8EE82E2B-5927-4079-A9C6-759D9722A578}" type="sibTrans" cxnId="{6BF8BDBF-0906-4463-AC39-2B29D32CAC87}">
      <dgm:prSet/>
      <dgm:spPr/>
      <dgm:t>
        <a:bodyPr/>
        <a:lstStyle/>
        <a:p>
          <a:endParaRPr lang="en-US"/>
        </a:p>
      </dgm:t>
    </dgm:pt>
    <dgm:pt modelId="{7BA0BD0F-0829-436F-9ECB-A0DF4B2781D9}">
      <dgm:prSet custT="1"/>
      <dgm:spPr>
        <a:effectLst>
          <a:outerShdw blurRad="50800" dist="38100" dir="2700000" algn="tl" rotWithShape="0">
            <a:prstClr val="black">
              <a:alpha val="40000"/>
            </a:prstClr>
          </a:outerShdw>
        </a:effectLst>
      </dgm:spPr>
      <dgm:t>
        <a:bodyPr/>
        <a:lstStyle/>
        <a:p>
          <a:pPr algn="r" rtl="1"/>
          <a:r>
            <a:rPr lang="he-IL" sz="2000" b="1" dirty="0">
              <a:latin typeface="Calibri Light" panose="020F0302020204030204" pitchFamily="34" charset="0"/>
              <a:cs typeface="Calibri Light" panose="020F0302020204030204" pitchFamily="34" charset="0"/>
            </a:rPr>
            <a:t>קבוצת הלידה של התינוק</a:t>
          </a:r>
        </a:p>
      </dgm:t>
    </dgm:pt>
    <dgm:pt modelId="{6C665FDC-F7FA-48FE-8992-681A49D3F6EE}" type="parTrans" cxnId="{31D3A826-FCE1-468A-BB9E-E3ACC5035E37}">
      <dgm:prSet/>
      <dgm:spPr/>
      <dgm:t>
        <a:bodyPr/>
        <a:lstStyle/>
        <a:p>
          <a:endParaRPr lang="en-US"/>
        </a:p>
      </dgm:t>
    </dgm:pt>
    <dgm:pt modelId="{A08A45D9-AAEB-43FC-B852-1437FC2F2051}" type="sibTrans" cxnId="{31D3A826-FCE1-468A-BB9E-E3ACC5035E37}">
      <dgm:prSet/>
      <dgm:spPr/>
      <dgm:t>
        <a:bodyPr/>
        <a:lstStyle/>
        <a:p>
          <a:endParaRPr lang="en-US"/>
        </a:p>
      </dgm:t>
    </dgm:pt>
    <dgm:pt modelId="{E901525F-E8BA-44E1-9ECA-3AC23A8B917E}">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endParaRPr lang="en-US" sz="2000" dirty="0"/>
        </a:p>
      </dgm:t>
    </dgm:pt>
    <dgm:pt modelId="{FC5F920F-5679-473A-B767-DA864BA2525C}" type="parTrans" cxnId="{65865F45-6C8A-4CEC-AADF-0E3192EC4AFB}">
      <dgm:prSet/>
      <dgm:spPr/>
      <dgm:t>
        <a:bodyPr/>
        <a:lstStyle/>
        <a:p>
          <a:endParaRPr lang="en-US"/>
        </a:p>
      </dgm:t>
    </dgm:pt>
    <dgm:pt modelId="{0AA9F548-F09A-437D-850A-1895EC534868}" type="sibTrans" cxnId="{65865F45-6C8A-4CEC-AADF-0E3192EC4AFB}">
      <dgm:prSet/>
      <dgm:spPr/>
      <dgm:t>
        <a:bodyPr/>
        <a:lstStyle/>
        <a:p>
          <a:endParaRPr lang="en-US"/>
        </a:p>
      </dgm:t>
    </dgm:pt>
    <dgm:pt modelId="{8D9ED772-D1F8-47D8-AF1E-7B72167C1F66}">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האכלה בחודשיים הראשונות</a:t>
          </a:r>
        </a:p>
      </dgm:t>
    </dgm:pt>
    <dgm:pt modelId="{9ADF3E43-252F-4FEC-A430-85C18DA5B3A2}" type="parTrans" cxnId="{E28925E0-BE19-4468-8064-0F04C569283C}">
      <dgm:prSet/>
      <dgm:spPr/>
      <dgm:t>
        <a:bodyPr/>
        <a:lstStyle/>
        <a:p>
          <a:pPr rtl="1"/>
          <a:endParaRPr lang="he-IL"/>
        </a:p>
      </dgm:t>
    </dgm:pt>
    <dgm:pt modelId="{1B5438D7-20EC-433F-9C1E-9B88AA0642E8}" type="sibTrans" cxnId="{E28925E0-BE19-4468-8064-0F04C569283C}">
      <dgm:prSet/>
      <dgm:spPr/>
      <dgm:t>
        <a:bodyPr/>
        <a:lstStyle/>
        <a:p>
          <a:pPr rtl="1"/>
          <a:endParaRPr lang="he-IL"/>
        </a:p>
      </dgm:t>
    </dgm:pt>
    <dgm:pt modelId="{8714FCDD-6549-4BC5-900B-52ADF838146E}">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סגנון הלידה (קיסרי/ ואגינלי)</a:t>
          </a:r>
        </a:p>
      </dgm:t>
    </dgm:pt>
    <dgm:pt modelId="{0E7518A3-1B72-44C4-B4B9-630F778FB7F0}" type="parTrans" cxnId="{5773FE3D-4D27-4677-88B9-35BD8388B358}">
      <dgm:prSet/>
      <dgm:spPr/>
      <dgm:t>
        <a:bodyPr/>
        <a:lstStyle/>
        <a:p>
          <a:pPr rtl="1"/>
          <a:endParaRPr lang="he-IL"/>
        </a:p>
      </dgm:t>
    </dgm:pt>
    <dgm:pt modelId="{30BB023A-8FA3-489E-B81B-CA6E870D8C3A}" type="sibTrans" cxnId="{5773FE3D-4D27-4677-88B9-35BD8388B358}">
      <dgm:prSet/>
      <dgm:spPr/>
      <dgm:t>
        <a:bodyPr/>
        <a:lstStyle/>
        <a:p>
          <a:pPr rtl="1"/>
          <a:endParaRPr lang="he-IL"/>
        </a:p>
      </dgm:t>
    </dgm:pt>
    <dgm:pt modelId="{4776139B-7D0A-47A6-8C3C-11534BD6DBC6}">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טיפול אנטיביוטי בשנה הראשונה</a:t>
          </a:r>
        </a:p>
      </dgm:t>
    </dgm:pt>
    <dgm:pt modelId="{0D8941C9-FBC6-4543-8445-3992C4B6FCAE}" type="parTrans" cxnId="{8341E52F-B5C4-49C5-8CD8-ED87A98C602E}">
      <dgm:prSet/>
      <dgm:spPr/>
    </dgm:pt>
    <dgm:pt modelId="{B1C8E0D9-0662-4AC9-8486-E061F19C1131}" type="sibTrans" cxnId="{8341E52F-B5C4-49C5-8CD8-ED87A98C602E}">
      <dgm:prSet/>
      <dgm:spPr/>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98414">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98414">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CAB6F603-C648-4681-ABC6-BE40EE6EDE43}" type="presOf" srcId="{4776139B-7D0A-47A6-8C3C-11534BD6DBC6}" destId="{47CCE546-562C-4049-BE9A-0D808D519E08}" srcOrd="0" destOrd="4" presId="urn:microsoft.com/office/officeart/2005/8/layout/hList1"/>
    <dgm:cxn modelId="{AA528A08-164A-42B7-A176-EEA6BF671123}" srcId="{24819985-51F5-4E20-AB48-05DC0430F6C1}" destId="{DEB852B0-697B-43F5-A4B2-54373EC2AAF2}" srcOrd="3"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5"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31D3A826-FCE1-468A-BB9E-E3ACC5035E37}" srcId="{FFD8EDD6-3D3C-4A56-9181-A1DD33139D82}" destId="{7BA0BD0F-0829-436F-9ECB-A0DF4B2781D9}" srcOrd="10" destOrd="0" parTransId="{6C665FDC-F7FA-48FE-8992-681A49D3F6EE}" sibTransId="{A08A45D9-AAEB-43FC-B852-1437FC2F2051}"/>
    <dgm:cxn modelId="{8341E52F-B5C4-49C5-8CD8-ED87A98C602E}" srcId="{24819985-51F5-4E20-AB48-05DC0430F6C1}" destId="{4776139B-7D0A-47A6-8C3C-11534BD6DBC6}" srcOrd="4" destOrd="0" parTransId="{0D8941C9-FBC6-4543-8445-3992C4B6FCAE}" sibTransId="{B1C8E0D9-0662-4AC9-8486-E061F19C1131}"/>
    <dgm:cxn modelId="{DA547333-9141-4A7D-B1D6-64A103FDDFCB}" type="presOf" srcId="{24819985-51F5-4E20-AB48-05DC0430F6C1}" destId="{758A5BA0-DD07-4168-9D52-1574BF6AA0F8}" srcOrd="0" destOrd="0" presId="urn:microsoft.com/office/officeart/2005/8/layout/hList1"/>
    <dgm:cxn modelId="{4C06B33D-C5EB-4B3D-BCEB-C55C272FBFF7}" type="presOf" srcId="{E901525F-E8BA-44E1-9ECA-3AC23A8B917E}" destId="{47CCE546-562C-4049-BE9A-0D808D519E08}" srcOrd="0" destOrd="1" presId="urn:microsoft.com/office/officeart/2005/8/layout/hList1"/>
    <dgm:cxn modelId="{5773FE3D-4D27-4677-88B9-35BD8388B358}" srcId="{FFD8EDD6-3D3C-4A56-9181-A1DD33139D82}" destId="{8714FCDD-6549-4BC5-900B-52ADF838146E}" srcOrd="9" destOrd="0" parTransId="{0E7518A3-1B72-44C4-B4B9-630F778FB7F0}" sibTransId="{30BB023A-8FA3-489E-B81B-CA6E870D8C3A}"/>
    <dgm:cxn modelId="{EE5AC25F-64F8-4E53-83D9-A8E09E9325C0}" type="presOf" srcId="{DCCEA5BC-DC89-4377-A01F-49B04CD00498}" destId="{47CCE546-562C-4049-BE9A-0D808D519E08}" srcOrd="0" destOrd="2" presId="urn:microsoft.com/office/officeart/2005/8/layout/hList1"/>
    <dgm:cxn modelId="{D6562862-91D3-4CAD-8B52-64E3D44C7939}" srcId="{24819985-51F5-4E20-AB48-05DC0430F6C1}" destId="{DCCEA5BC-DC89-4377-A01F-49B04CD00498}" srcOrd="2" destOrd="0" parTransId="{40B36196-424A-49CF-A446-9EA73F64E719}" sibTransId="{A0BB4B68-3866-4B19-8679-9CF2C894DBC3}"/>
    <dgm:cxn modelId="{AFE4B663-9ABC-4B99-9D7D-F33D9611AEBD}" type="presOf" srcId="{7BA0BD0F-0829-436F-9ECB-A0DF4B2781D9}" destId="{4639455B-EDB4-4E81-AC33-EF5A0F1D0EDB}" srcOrd="0" destOrd="10" presId="urn:microsoft.com/office/officeart/2005/8/layout/hList1"/>
    <dgm:cxn modelId="{65865F45-6C8A-4CEC-AADF-0E3192EC4AFB}" srcId="{24819985-51F5-4E20-AB48-05DC0430F6C1}" destId="{E901525F-E8BA-44E1-9ECA-3AC23A8B917E}" srcOrd="1" destOrd="0" parTransId="{FC5F920F-5679-473A-B767-DA864BA2525C}" sibTransId="{0AA9F548-F09A-437D-850A-1895EC534868}"/>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6" destOrd="0" parTransId="{819D8104-5F45-49AA-9BF6-0A01D8E04726}" sibTransId="{41291524-4C89-4885-9A53-18E177FC2CC8}"/>
    <dgm:cxn modelId="{47A3B94B-9F4C-4819-A54E-C499CA4F7C20}" type="presOf" srcId="{F9350F0B-B598-4B0E-8C8B-83F38DD44F85}" destId="{4639455B-EDB4-4E81-AC33-EF5A0F1D0EDB}" srcOrd="0" destOrd="5" presId="urn:microsoft.com/office/officeart/2005/8/layout/hList1"/>
    <dgm:cxn modelId="{1F67BD56-58DD-424A-AA12-EBA40FDDB73D}" type="presOf" srcId="{FFD8EDD6-3D3C-4A56-9181-A1DD33139D82}" destId="{844DADB7-C214-4234-B75B-C7A6AC29D259}" srcOrd="0" destOrd="0" presId="urn:microsoft.com/office/officeart/2005/8/layout/hList1"/>
    <dgm:cxn modelId="{56FD455A-66B5-48B7-B838-CA51B886D60A}" type="presOf" srcId="{8D9ED772-D1F8-47D8-AF1E-7B72167C1F66}" destId="{4639455B-EDB4-4E81-AC33-EF5A0F1D0EDB}" srcOrd="0" destOrd="8"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4" presId="urn:microsoft.com/office/officeart/2005/8/layout/hList1"/>
    <dgm:cxn modelId="{E5C961A2-1DA2-4C72-922D-D187AEB3F366}" type="presOf" srcId="{5AD0A0E7-5E0E-43D7-A4AB-3AD9E36CB88F}" destId="{4639455B-EDB4-4E81-AC33-EF5A0F1D0EDB}" srcOrd="0" destOrd="7" presId="urn:microsoft.com/office/officeart/2005/8/layout/hList1"/>
    <dgm:cxn modelId="{42E427A9-4B6E-420A-B2F4-ECF239CEF682}" type="presOf" srcId="{8714FCDD-6549-4BC5-900B-52ADF838146E}" destId="{4639455B-EDB4-4E81-AC33-EF5A0F1D0EDB}" srcOrd="0" destOrd="9"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AD0E7AB2-F889-4A7A-AEBD-991ABF9FDD7B}" type="presOf" srcId="{A3A724A5-E9BA-492C-9D93-3EC30318FED4}" destId="{4639455B-EDB4-4E81-AC33-EF5A0F1D0EDB}" srcOrd="0" destOrd="3" presId="urn:microsoft.com/office/officeart/2005/8/layout/hList1"/>
    <dgm:cxn modelId="{CB3F6EB7-1B04-4A5C-BD11-A19CFA830699}" type="presOf" srcId="{91EA08A6-A52E-4A9E-AACF-6AD4120BEDCD}" destId="{9E6D24C9-F543-4DA5-8CF5-C18B4DEDC62E}" srcOrd="0" destOrd="0" presId="urn:microsoft.com/office/officeart/2005/8/layout/hList1"/>
    <dgm:cxn modelId="{6BF8BDBF-0906-4463-AC39-2B29D32CAC87}" srcId="{FFD8EDD6-3D3C-4A56-9181-A1DD33139D82}" destId="{A3A724A5-E9BA-492C-9D93-3EC30318FED4}" srcOrd="3" destOrd="0" parTransId="{10E0D114-CF46-44D5-9C37-53D8E2970519}" sibTransId="{8EE82E2B-5927-4079-A9C6-759D9722A578}"/>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4" destOrd="0" parTransId="{6960E3D7-9890-45D5-8807-1D1237A1EE9D}" sibTransId="{5B037637-C0F4-4CCD-8FD9-DEECF61AC3AB}"/>
    <dgm:cxn modelId="{E28925E0-BE19-4468-8064-0F04C569283C}" srcId="{FFD8EDD6-3D3C-4A56-9181-A1DD33139D82}" destId="{8D9ED772-D1F8-47D8-AF1E-7B72167C1F66}" srcOrd="8" destOrd="0" parTransId="{9ADF3E43-252F-4FEC-A430-85C18DA5B3A2}" sibTransId="{1B5438D7-20EC-433F-9C1E-9B88AA0642E8}"/>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6" presId="urn:microsoft.com/office/officeart/2005/8/layout/hList1"/>
    <dgm:cxn modelId="{3024BDE7-06D3-48D3-90C3-2A76AEA16410}" type="presOf" srcId="{DEB852B0-697B-43F5-A4B2-54373EC2AAF2}" destId="{47CCE546-562C-4049-BE9A-0D808D519E08}" srcOrd="0" destOrd="3"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2_4" csCatId="accent2"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DBCAE267-809F-47D7-8128-62C60FF2A675}">
      <dgm:prSet/>
      <dgm:spPr/>
      <dgm:t>
        <a:bodyPr/>
        <a:lstStyle/>
        <a:p>
          <a:r>
            <a:rPr lang="he-IL" dirty="0">
              <a:latin typeface="Gisha" panose="020B0502040204020203" pitchFamily="34" charset="-79"/>
              <a:cs typeface="Gisha" panose="020B0502040204020203" pitchFamily="34" charset="-79"/>
            </a:rPr>
            <a:t>חלב אם</a:t>
          </a:r>
        </a:p>
      </dgm:t>
    </dgm:pt>
    <dgm:pt modelId="{343C78E8-31F8-4E62-BEEF-F4B21F055848}" type="parTrans" cxnId="{ADEB4449-C796-4B1E-A5A1-A891F98DF95A}">
      <dgm:prSet/>
      <dgm:spPr/>
    </dgm:pt>
    <dgm:pt modelId="{D0A0CB86-C657-4396-98C0-D91D2CCB9493}" type="sibTrans" cxnId="{ADEB4449-C796-4B1E-A5A1-A891F98DF95A}">
      <dgm:prSet/>
      <dgm:spPr/>
    </dgm:pt>
    <dgm:pt modelId="{2CCD982F-A44B-4543-9235-CFD208DFB9AF}">
      <dgm:prSet/>
      <dgm:spPr/>
      <dgm:t>
        <a:bodyPr/>
        <a:lstStyle/>
        <a:p>
          <a:r>
            <a:rPr lang="he-IL" dirty="0">
              <a:latin typeface="Gisha" panose="020B0502040204020203" pitchFamily="34" charset="-79"/>
              <a:cs typeface="Gisha" panose="020B0502040204020203" pitchFamily="34" charset="-79"/>
            </a:rPr>
            <a:t>לידה ואגינאלית</a:t>
          </a:r>
        </a:p>
      </dgm:t>
    </dgm:pt>
    <dgm:pt modelId="{2B37A901-95C0-4A3B-B34E-40246EF82AA9}" type="parTrans" cxnId="{57AD468F-DF8A-4CBA-B685-E925FE48A370}">
      <dgm:prSet/>
      <dgm:spPr/>
    </dgm:pt>
    <dgm:pt modelId="{D0C201EE-46E3-4B1D-99B6-579151C37724}" type="sibTrans" cxnId="{57AD468F-DF8A-4CBA-B685-E925FE48A370}">
      <dgm:prSet/>
      <dgm:spPr/>
    </dgm:pt>
    <dgm:pt modelId="{E1B1B1EB-300E-45F8-9AA2-0BBADB4D7582}">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06CFDD65-C2CB-4930-9513-E1DAF6DE0CAF}" type="parTrans" cxnId="{B70C3703-28D7-44AA-8EC9-186491C68738}">
      <dgm:prSet/>
      <dgm:spPr/>
    </dgm:pt>
    <dgm:pt modelId="{FFB04675-AD82-41A4-96E8-FBD91863E96E}" type="sibTrans" cxnId="{B70C3703-28D7-44AA-8EC9-186491C68738}">
      <dgm:prSet/>
      <dgm:spPr/>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8198F1B3-0497-4E43-AF3F-02FF98F08403}" type="pres">
      <dgm:prSet presAssocID="{B7C12708-BD63-4B5D-B02B-97182F15CA48}" presName="sibTrans" presStyleCnt="0"/>
      <dgm:spPr/>
    </dgm:pt>
    <dgm:pt modelId="{3A20C092-0784-4880-8947-F8F75FE52CC7}" type="pres">
      <dgm:prSet presAssocID="{DBCAE267-809F-47D7-8128-62C60FF2A675}" presName="node" presStyleLbl="node1" presStyleIdx="9" presStyleCnt="12">
        <dgm:presLayoutVars>
          <dgm:bulletEnabled val="1"/>
        </dgm:presLayoutVars>
      </dgm:prSet>
      <dgm:spPr/>
    </dgm:pt>
    <dgm:pt modelId="{176B69DC-E925-4B42-97F8-199286A9B339}" type="pres">
      <dgm:prSet presAssocID="{D0A0CB86-C657-4396-98C0-D91D2CCB9493}" presName="sibTrans" presStyleCnt="0"/>
      <dgm:spPr/>
    </dgm:pt>
    <dgm:pt modelId="{E7743ED7-5BA0-4F3C-B121-A7712888DA5E}" type="pres">
      <dgm:prSet presAssocID="{2CCD982F-A44B-4543-9235-CFD208DFB9AF}" presName="node" presStyleLbl="node1" presStyleIdx="10" presStyleCnt="12">
        <dgm:presLayoutVars>
          <dgm:bulletEnabled val="1"/>
        </dgm:presLayoutVars>
      </dgm:prSet>
      <dgm:spPr/>
    </dgm:pt>
    <dgm:pt modelId="{9AB0999B-6CFF-4949-AF0B-2205AE12765B}" type="pres">
      <dgm:prSet presAssocID="{D0C201EE-46E3-4B1D-99B6-579151C37724}" presName="sibTrans" presStyleCnt="0"/>
      <dgm:spPr/>
    </dgm:pt>
    <dgm:pt modelId="{91BBA9B6-7CB7-445E-B42A-6EE986387F78}" type="pres">
      <dgm:prSet presAssocID="{E1B1B1EB-300E-45F8-9AA2-0BBADB4D7582}"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70C3703-28D7-44AA-8EC9-186491C68738}" srcId="{EE182097-38AE-4A4E-A2FB-5B4CEF180359}" destId="{E1B1B1EB-300E-45F8-9AA2-0BBADB4D7582}" srcOrd="11" destOrd="0" parTransId="{06CFDD65-C2CB-4930-9513-E1DAF6DE0CAF}" sibTransId="{FFB04675-AD82-41A4-96E8-FBD91863E96E}"/>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A51A7D2A-072F-4B56-BD8A-EA98B7B0401C}" type="presOf" srcId="{E1B1B1EB-300E-45F8-9AA2-0BBADB4D7582}" destId="{91BBA9B6-7CB7-445E-B42A-6EE986387F78}"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ADEB4449-C796-4B1E-A5A1-A891F98DF95A}" srcId="{EE182097-38AE-4A4E-A2FB-5B4CEF180359}" destId="{DBCAE267-809F-47D7-8128-62C60FF2A675}" srcOrd="9" destOrd="0" parTransId="{343C78E8-31F8-4E62-BEEF-F4B21F055848}" sibTransId="{D0A0CB86-C657-4396-98C0-D91D2CCB949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7AD468F-DF8A-4CBA-B685-E925FE48A370}" srcId="{EE182097-38AE-4A4E-A2FB-5B4CEF180359}" destId="{2CCD982F-A44B-4543-9235-CFD208DFB9AF}" srcOrd="10" destOrd="0" parTransId="{2B37A901-95C0-4A3B-B34E-40246EF82AA9}" sibTransId="{D0C201EE-46E3-4B1D-99B6-579151C37724}"/>
    <dgm:cxn modelId="{031E5D93-274D-44A9-AFE1-13118E9BCD68}" type="presOf" srcId="{DBCAE267-809F-47D7-8128-62C60FF2A675}" destId="{3A20C092-0784-4880-8947-F8F75FE52CC7}" srcOrd="0" destOrd="0" presId="urn:microsoft.com/office/officeart/2005/8/layout/default"/>
    <dgm:cxn modelId="{59552C9F-ADB7-4CFD-AF04-53C303F10966}" srcId="{EE182097-38AE-4A4E-A2FB-5B4CEF180359}" destId="{55DAD193-CDAE-4A78-BA71-3909BF092D88}" srcOrd="7" destOrd="0" parTransId="{0F493033-C795-418B-B82C-357ED0AF8EC7}" sibTransId="{1AF4B3C7-40FC-4898-BE42-19ECBAD52768}"/>
    <dgm:cxn modelId="{96E6D2AD-9ED7-4DFB-BD82-FDF644534162}" type="presOf" srcId="{2CCD982F-A44B-4543-9235-CFD208DFB9AF}" destId="{E7743ED7-5BA0-4F3C-B121-A7712888DA5E}" srcOrd="0" destOrd="0" presId="urn:microsoft.com/office/officeart/2005/8/layout/default"/>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9CE8F4D9-6C00-479A-8F8D-A04003E441BB}" type="presParOf" srcId="{A9A0D124-7342-4562-9C99-6092BF4A7196}" destId="{8198F1B3-0497-4E43-AF3F-02FF98F08403}" srcOrd="17" destOrd="0" presId="urn:microsoft.com/office/officeart/2005/8/layout/default"/>
    <dgm:cxn modelId="{11EC3FC2-A5A7-4F0B-AECE-CF74CB1FB9CC}" type="presParOf" srcId="{A9A0D124-7342-4562-9C99-6092BF4A7196}" destId="{3A20C092-0784-4880-8947-F8F75FE52CC7}" srcOrd="18" destOrd="0" presId="urn:microsoft.com/office/officeart/2005/8/layout/default"/>
    <dgm:cxn modelId="{96937178-9B1D-4C87-8690-299B78E3375C}" type="presParOf" srcId="{A9A0D124-7342-4562-9C99-6092BF4A7196}" destId="{176B69DC-E925-4B42-97F8-199286A9B339}" srcOrd="19" destOrd="0" presId="urn:microsoft.com/office/officeart/2005/8/layout/default"/>
    <dgm:cxn modelId="{5295052F-BBFF-4C0F-A429-A787FF1CEF76}" type="presParOf" srcId="{A9A0D124-7342-4562-9C99-6092BF4A7196}" destId="{E7743ED7-5BA0-4F3C-B121-A7712888DA5E}" srcOrd="20" destOrd="0" presId="urn:microsoft.com/office/officeart/2005/8/layout/default"/>
    <dgm:cxn modelId="{8EFA9DFE-AED4-4151-84CA-C552336BFFD3}" type="presParOf" srcId="{A9A0D124-7342-4562-9C99-6092BF4A7196}" destId="{9AB0999B-6CFF-4949-AF0B-2205AE12765B}" srcOrd="21" destOrd="0" presId="urn:microsoft.com/office/officeart/2005/8/layout/default"/>
    <dgm:cxn modelId="{503BF99D-08C1-4880-9A92-AAA7EF1B4CB7}" type="presParOf" srcId="{A9A0D124-7342-4562-9C99-6092BF4A7196}" destId="{91BBA9B6-7CB7-445E-B42A-6EE986387F78}"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FE67FE2A-CDC0-432A-9DBD-0128C45C3F74}">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7181F240-0ABE-4FFB-B564-66B822E818CB}" type="parTrans" cxnId="{6E57A19F-A372-4FA9-AC78-052F134201D6}">
      <dgm:prSet/>
      <dgm:spPr/>
      <dgm:t>
        <a:bodyPr/>
        <a:lstStyle/>
        <a:p>
          <a:pPr rtl="1"/>
          <a:endParaRPr lang="he-IL"/>
        </a:p>
      </dgm:t>
    </dgm:pt>
    <dgm:pt modelId="{66E5629C-CC60-4EE7-87C6-213D2A274465}" type="sibTrans" cxnId="{6E57A19F-A372-4FA9-AC78-052F134201D6}">
      <dgm:prSet/>
      <dgm:spPr/>
      <dgm:t>
        <a:bodyPr/>
        <a:lstStyle/>
        <a:p>
          <a:pPr rtl="1"/>
          <a:endParaRPr lang="he-IL"/>
        </a:p>
      </dgm:t>
    </dgm:pt>
    <dgm:pt modelId="{995A525E-D066-40AE-802E-884BF13A5C0C}">
      <dgm:prSet/>
      <dgm:spPr/>
      <dgm:t>
        <a:bodyPr/>
        <a:lstStyle/>
        <a:p>
          <a:r>
            <a:rPr lang="he-IL" dirty="0">
              <a:latin typeface="Gisha" panose="020B0502040204020203" pitchFamily="34" charset="-79"/>
              <a:cs typeface="Gisha" panose="020B0502040204020203" pitchFamily="34" charset="-79"/>
            </a:rPr>
            <a:t>לידה ואגינאלית</a:t>
          </a:r>
        </a:p>
      </dgm:t>
    </dgm:pt>
    <dgm:pt modelId="{9F06A35E-086F-44A8-AEE8-87D872333748}" type="parTrans" cxnId="{8538D0C5-C1D3-4B31-82AD-8E4CB8E415FC}">
      <dgm:prSet/>
      <dgm:spPr/>
      <dgm:t>
        <a:bodyPr/>
        <a:lstStyle/>
        <a:p>
          <a:pPr rtl="1"/>
          <a:endParaRPr lang="he-IL"/>
        </a:p>
      </dgm:t>
    </dgm:pt>
    <dgm:pt modelId="{D0B1D8CC-3743-4DDA-8295-CB29F779016C}" type="sibTrans" cxnId="{8538D0C5-C1D3-4B31-82AD-8E4CB8E415FC}">
      <dgm:prSet/>
      <dgm:spPr/>
      <dgm:t>
        <a:bodyPr/>
        <a:lstStyle/>
        <a:p>
          <a:pPr rtl="1"/>
          <a:endParaRPr lang="he-IL"/>
        </a:p>
      </dgm:t>
    </dgm:pt>
    <dgm:pt modelId="{9E3B384F-B432-4134-B946-AA89AE4B5B69}">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33B418D3-1E53-44BE-9EB7-1BCB479198E2}" type="parTrans" cxnId="{F26191F9-F3F8-4059-BEA6-7234CD6463DF}">
      <dgm:prSet/>
      <dgm:spPr/>
      <dgm:t>
        <a:bodyPr/>
        <a:lstStyle/>
        <a:p>
          <a:pPr rtl="1"/>
          <a:endParaRPr lang="he-IL"/>
        </a:p>
      </dgm:t>
    </dgm:pt>
    <dgm:pt modelId="{3FA9D568-1C6C-4B70-A0D3-401094F793DF}" type="sibTrans" cxnId="{F26191F9-F3F8-4059-BEA6-7234CD6463DF}">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AE22D032-5A1B-4386-8193-DD670EF508AE}" type="pres">
      <dgm:prSet presAssocID="{B7C12708-BD63-4B5D-B02B-97182F15CA48}" presName="sibTrans" presStyleCnt="0"/>
      <dgm:spPr/>
    </dgm:pt>
    <dgm:pt modelId="{1BFEEBDE-4532-4E13-9796-13646D989AC8}" type="pres">
      <dgm:prSet presAssocID="{FE67FE2A-CDC0-432A-9DBD-0128C45C3F74}" presName="node" presStyleLbl="node1" presStyleIdx="9" presStyleCnt="12">
        <dgm:presLayoutVars>
          <dgm:bulletEnabled val="1"/>
        </dgm:presLayoutVars>
      </dgm:prSet>
      <dgm:spPr/>
    </dgm:pt>
    <dgm:pt modelId="{531B819C-5331-4072-A506-04A42354D121}" type="pres">
      <dgm:prSet presAssocID="{66E5629C-CC60-4EE7-87C6-213D2A274465}" presName="sibTrans" presStyleCnt="0"/>
      <dgm:spPr/>
    </dgm:pt>
    <dgm:pt modelId="{81C0A7ED-A1B2-4C84-AB85-E1721F6E5DA2}" type="pres">
      <dgm:prSet presAssocID="{995A525E-D066-40AE-802E-884BF13A5C0C}" presName="node" presStyleLbl="node1" presStyleIdx="10" presStyleCnt="12">
        <dgm:presLayoutVars>
          <dgm:bulletEnabled val="1"/>
        </dgm:presLayoutVars>
      </dgm:prSet>
      <dgm:spPr/>
    </dgm:pt>
    <dgm:pt modelId="{E7A869C0-3D0C-4194-905C-2D2DCFEB9CB9}" type="pres">
      <dgm:prSet presAssocID="{D0B1D8CC-3743-4DDA-8295-CB29F779016C}" presName="sibTrans" presStyleCnt="0"/>
      <dgm:spPr/>
    </dgm:pt>
    <dgm:pt modelId="{45469D44-62E1-4FDB-BD83-5F45D1F23B9E}" type="pres">
      <dgm:prSet presAssocID="{9E3B384F-B432-4134-B946-AA89AE4B5B69}"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7D7CD10A-8C3C-4FFD-BE33-B8CA46BFA017}" type="presOf" srcId="{9E3B384F-B432-4134-B946-AA89AE4B5B69}" destId="{45469D44-62E1-4FDB-BD83-5F45D1F23B9E}"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8B70291C-D9E4-4CD8-A11B-823E7D1A1D3B}" type="presOf" srcId="{995A525E-D066-40AE-802E-884BF13A5C0C}" destId="{81C0A7ED-A1B2-4C84-AB85-E1721F6E5DA2}"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174D007D-E4A5-4239-AD10-FF26EC9ECFC7}" type="presOf" srcId="{FE67FE2A-CDC0-432A-9DBD-0128C45C3F74}" destId="{1BFEEBDE-4532-4E13-9796-13646D989AC8}"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6E57A19F-A372-4FA9-AC78-052F134201D6}" srcId="{EE182097-38AE-4A4E-A2FB-5B4CEF180359}" destId="{FE67FE2A-CDC0-432A-9DBD-0128C45C3F74}" srcOrd="9" destOrd="0" parTransId="{7181F240-0ABE-4FFB-B564-66B822E818CB}" sibTransId="{66E5629C-CC60-4EE7-87C6-213D2A274465}"/>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8538D0C5-C1D3-4B31-82AD-8E4CB8E415FC}" srcId="{EE182097-38AE-4A4E-A2FB-5B4CEF180359}" destId="{995A525E-D066-40AE-802E-884BF13A5C0C}" srcOrd="10" destOrd="0" parTransId="{9F06A35E-086F-44A8-AEE8-87D872333748}" sibTransId="{D0B1D8CC-3743-4DDA-8295-CB29F779016C}"/>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F26191F9-F3F8-4059-BEA6-7234CD6463DF}" srcId="{EE182097-38AE-4A4E-A2FB-5B4CEF180359}" destId="{9E3B384F-B432-4134-B946-AA89AE4B5B69}" srcOrd="11" destOrd="0" parTransId="{33B418D3-1E53-44BE-9EB7-1BCB479198E2}" sibTransId="{3FA9D568-1C6C-4B70-A0D3-401094F793DF}"/>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02B46FA6-3D95-490E-B833-F0558E05F375}" type="presParOf" srcId="{A9A0D124-7342-4562-9C99-6092BF4A7196}" destId="{AE22D032-5A1B-4386-8193-DD670EF508AE}" srcOrd="17" destOrd="0" presId="urn:microsoft.com/office/officeart/2005/8/layout/default"/>
    <dgm:cxn modelId="{56AC2F59-3B4A-4397-98E6-54716F3572C3}" type="presParOf" srcId="{A9A0D124-7342-4562-9C99-6092BF4A7196}" destId="{1BFEEBDE-4532-4E13-9796-13646D989AC8}" srcOrd="18" destOrd="0" presId="urn:microsoft.com/office/officeart/2005/8/layout/default"/>
    <dgm:cxn modelId="{6946495A-03BF-4DEF-8046-60ADB7427CFE}" type="presParOf" srcId="{A9A0D124-7342-4562-9C99-6092BF4A7196}" destId="{531B819C-5331-4072-A506-04A42354D121}" srcOrd="19" destOrd="0" presId="urn:microsoft.com/office/officeart/2005/8/layout/default"/>
    <dgm:cxn modelId="{A9606984-2FA7-4C49-B072-28BFCCEC2C58}" type="presParOf" srcId="{A9A0D124-7342-4562-9C99-6092BF4A7196}" destId="{81C0A7ED-A1B2-4C84-AB85-E1721F6E5DA2}" srcOrd="20" destOrd="0" presId="urn:microsoft.com/office/officeart/2005/8/layout/default"/>
    <dgm:cxn modelId="{B5632C94-CABB-4E36-9126-A5EEAB2563AF}" type="presParOf" srcId="{A9A0D124-7342-4562-9C99-6092BF4A7196}" destId="{E7A869C0-3D0C-4194-905C-2D2DCFEB9CB9}" srcOrd="21" destOrd="0" presId="urn:microsoft.com/office/officeart/2005/8/layout/default"/>
    <dgm:cxn modelId="{7226B670-BA91-4DFC-8E1D-C6A9DCFCBAC4}" type="presParOf" srcId="{A9A0D124-7342-4562-9C99-6092BF4A7196}" destId="{45469D44-62E1-4FDB-BD83-5F45D1F23B9E}"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E2FC33CB-1233-46C3-9CA1-E95F38611358}">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871E34EF-C78A-499F-8695-9139140293E8}" type="parTrans" cxnId="{AB1633AF-58EF-41F9-8B29-E47CCB31671C}">
      <dgm:prSet/>
      <dgm:spPr/>
      <dgm:t>
        <a:bodyPr/>
        <a:lstStyle/>
        <a:p>
          <a:pPr rtl="1"/>
          <a:endParaRPr lang="he-IL"/>
        </a:p>
      </dgm:t>
    </dgm:pt>
    <dgm:pt modelId="{A2D49716-36AF-48FA-823F-26C3C583DA60}" type="sibTrans" cxnId="{AB1633AF-58EF-41F9-8B29-E47CCB31671C}">
      <dgm:prSet/>
      <dgm:spPr/>
      <dgm:t>
        <a:bodyPr/>
        <a:lstStyle/>
        <a:p>
          <a:pPr rtl="1"/>
          <a:endParaRPr lang="he-IL"/>
        </a:p>
      </dgm:t>
    </dgm:pt>
    <dgm:pt modelId="{9FC6950C-6BB5-4B09-BD8E-5FA44E7A9869}">
      <dgm:prSet/>
      <dgm:spPr/>
      <dgm:t>
        <a:bodyPr/>
        <a:lstStyle/>
        <a:p>
          <a:r>
            <a:rPr lang="he-IL" dirty="0">
              <a:latin typeface="Gisha" panose="020B0502040204020203" pitchFamily="34" charset="-79"/>
              <a:cs typeface="Gisha" panose="020B0502040204020203" pitchFamily="34" charset="-79"/>
            </a:rPr>
            <a:t>לידה ואגינאלית</a:t>
          </a:r>
        </a:p>
      </dgm:t>
    </dgm:pt>
    <dgm:pt modelId="{13011C95-C810-40B3-AD81-65BE660DBA45}" type="parTrans" cxnId="{270A9739-766D-4634-BF45-45A2467486AA}">
      <dgm:prSet/>
      <dgm:spPr/>
      <dgm:t>
        <a:bodyPr/>
        <a:lstStyle/>
        <a:p>
          <a:pPr rtl="1"/>
          <a:endParaRPr lang="he-IL"/>
        </a:p>
      </dgm:t>
    </dgm:pt>
    <dgm:pt modelId="{567F44C1-92D5-4BEA-9074-10D4C3900A7F}" type="sibTrans" cxnId="{270A9739-766D-4634-BF45-45A2467486AA}">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E3E4C635-32EA-4E20-AC9D-A24BA7263F9D}" type="pres">
      <dgm:prSet presAssocID="{4CCC05CA-954C-4737-A212-CCF02A5A1F58}" presName="sibTrans" presStyleCnt="0"/>
      <dgm:spPr/>
    </dgm:pt>
    <dgm:pt modelId="{76E27E3B-CCCB-4F08-A76A-4FC000C43EEF}" type="pres">
      <dgm:prSet presAssocID="{E2FC33CB-1233-46C3-9CA1-E95F38611358}" presName="node" presStyleLbl="node1" presStyleIdx="7" presStyleCnt="9">
        <dgm:presLayoutVars>
          <dgm:bulletEnabled val="1"/>
        </dgm:presLayoutVars>
      </dgm:prSet>
      <dgm:spPr/>
    </dgm:pt>
    <dgm:pt modelId="{16EA6866-A722-4AC2-B593-4B8D62BE282E}" type="pres">
      <dgm:prSet presAssocID="{A2D49716-36AF-48FA-823F-26C3C583DA60}" presName="sibTrans" presStyleCnt="0"/>
      <dgm:spPr/>
    </dgm:pt>
    <dgm:pt modelId="{59E7AF93-74F9-461A-8913-02C34905F572}" type="pres">
      <dgm:prSet presAssocID="{9FC6950C-6BB5-4B09-BD8E-5FA44E7A9869}"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45B29C35-59A0-4526-9E58-5DE6711BF49A}" type="presOf" srcId="{9FC6950C-6BB5-4B09-BD8E-5FA44E7A9869}" destId="{59E7AF93-74F9-461A-8913-02C34905F572}" srcOrd="0" destOrd="0" presId="urn:microsoft.com/office/officeart/2005/8/layout/default"/>
    <dgm:cxn modelId="{270A9739-766D-4634-BF45-45A2467486AA}" srcId="{EE182097-38AE-4A4E-A2FB-5B4CEF180359}" destId="{9FC6950C-6BB5-4B09-BD8E-5FA44E7A9869}" srcOrd="8" destOrd="0" parTransId="{13011C95-C810-40B3-AD81-65BE660DBA45}" sibTransId="{567F44C1-92D5-4BEA-9074-10D4C3900A7F}"/>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683E7973-988D-4674-986F-D812CC415689}" type="presOf" srcId="{E2FC33CB-1233-46C3-9CA1-E95F38611358}" destId="{76E27E3B-CCCB-4F08-A76A-4FC000C43EEF}" srcOrd="0" destOrd="0" presId="urn:microsoft.com/office/officeart/2005/8/layout/default"/>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B1633AF-58EF-41F9-8B29-E47CCB31671C}" srcId="{EE182097-38AE-4A4E-A2FB-5B4CEF180359}" destId="{E2FC33CB-1233-46C3-9CA1-E95F38611358}" srcOrd="7" destOrd="0" parTransId="{871E34EF-C78A-499F-8695-9139140293E8}" sibTransId="{A2D49716-36AF-48FA-823F-26C3C583DA60}"/>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8BF9D861-8F9D-420F-8296-1B229CD50E29}" type="presParOf" srcId="{A9A0D124-7342-4562-9C99-6092BF4A7196}" destId="{E3E4C635-32EA-4E20-AC9D-A24BA7263F9D}" srcOrd="13" destOrd="0" presId="urn:microsoft.com/office/officeart/2005/8/layout/default"/>
    <dgm:cxn modelId="{C54D9447-A8B2-4C76-B949-7DB8AB0C1576}" type="presParOf" srcId="{A9A0D124-7342-4562-9C99-6092BF4A7196}" destId="{76E27E3B-CCCB-4F08-A76A-4FC000C43EEF}" srcOrd="14" destOrd="0" presId="urn:microsoft.com/office/officeart/2005/8/layout/default"/>
    <dgm:cxn modelId="{5AB06DB0-EEDD-40B0-A32F-89897A9C7718}" type="presParOf" srcId="{A9A0D124-7342-4562-9C99-6092BF4A7196}" destId="{16EA6866-A722-4AC2-B593-4B8D62BE282E}" srcOrd="15" destOrd="0" presId="urn:microsoft.com/office/officeart/2005/8/layout/default"/>
    <dgm:cxn modelId="{FDDB8022-FF46-4558-A4DF-E78668A3B26B}" type="presParOf" srcId="{A9A0D124-7342-4562-9C99-6092BF4A7196}" destId="{59E7AF93-74F9-461A-8913-02C34905F572}" srcOrd="1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9006DE65-8580-4F6F-A791-B3F4F17A481A}">
      <dgm:prSet/>
      <dgm:spPr/>
      <dgm:t>
        <a:bodyPr/>
        <a:lstStyle/>
        <a:p>
          <a:r>
            <a:rPr lang="he-IL">
              <a:latin typeface="Gisha" panose="020B0502040204020203" pitchFamily="34" charset="-79"/>
              <a:cs typeface="Gisha" panose="020B0502040204020203" pitchFamily="34" charset="-79"/>
            </a:rPr>
            <a:t>חלב אם</a:t>
          </a:r>
          <a:endParaRPr lang="he-IL" dirty="0">
            <a:latin typeface="Gisha" panose="020B0502040204020203" pitchFamily="34" charset="-79"/>
            <a:cs typeface="Gisha" panose="020B0502040204020203" pitchFamily="34" charset="-79"/>
          </a:endParaRPr>
        </a:p>
      </dgm:t>
    </dgm:pt>
    <dgm:pt modelId="{8D54833E-D7DA-4DFC-9DF0-C57E242664C6}" type="parTrans" cxnId="{3D061CC3-6EDF-4DA1-9AFD-F68B4C2C22C4}">
      <dgm:prSet/>
      <dgm:spPr/>
    </dgm:pt>
    <dgm:pt modelId="{F583A8E0-367A-4C3F-BA28-501D5BB39AA5}" type="sibTrans" cxnId="{3D061CC3-6EDF-4DA1-9AFD-F68B4C2C22C4}">
      <dgm:prSet/>
      <dgm:spPr/>
    </dgm:pt>
    <dgm:pt modelId="{5A8373A6-6338-46F9-91C5-7B5F3AF131FD}">
      <dgm:prSet/>
      <dgm:spPr/>
      <dgm:t>
        <a:bodyPr/>
        <a:lstStyle/>
        <a:p>
          <a:r>
            <a:rPr lang="he-IL" dirty="0">
              <a:latin typeface="Gisha" panose="020B0502040204020203" pitchFamily="34" charset="-79"/>
              <a:cs typeface="Gisha" panose="020B0502040204020203" pitchFamily="34" charset="-79"/>
            </a:rPr>
            <a:t>לידה ואגינאלית</a:t>
          </a:r>
        </a:p>
      </dgm:t>
    </dgm:pt>
    <dgm:pt modelId="{53347869-C315-423F-9DC7-F60E58F4CAD4}" type="parTrans" cxnId="{48E5FCB4-F62B-4394-BE4E-D8A10EE32B5E}">
      <dgm:prSet/>
      <dgm:spPr/>
      <dgm:t>
        <a:bodyPr/>
        <a:lstStyle/>
        <a:p>
          <a:pPr rtl="1"/>
          <a:endParaRPr lang="he-IL"/>
        </a:p>
      </dgm:t>
    </dgm:pt>
    <dgm:pt modelId="{F62FDFFB-C24B-4385-A0F7-1302762CAD63}" type="sibTrans" cxnId="{48E5FCB4-F62B-4394-BE4E-D8A10EE32B5E}">
      <dgm:prSet/>
      <dgm:spPr/>
      <dgm:t>
        <a:bodyPr/>
        <a:lstStyle/>
        <a:p>
          <a:pPr rtl="1"/>
          <a:endParaRPr lang="he-IL"/>
        </a:p>
      </dgm:t>
    </dgm:pt>
    <dgm:pt modelId="{00F317C8-9594-42B9-AB35-6844FD7E680D}">
      <dgm:prSet/>
      <dgm:spPr/>
      <dgm:t>
        <a:bodyPr/>
        <a:lstStyle/>
        <a:p>
          <a:r>
            <a:rPr lang="he-IL" dirty="0">
              <a:latin typeface="Gisha" panose="020B0502040204020203" pitchFamily="34" charset="-79"/>
              <a:cs typeface="Gisha" panose="020B0502040204020203" pitchFamily="34" charset="-79"/>
            </a:rPr>
            <a:t>לא קיבל טיפול אנטיביוטי בשנה הראשונה</a:t>
          </a:r>
        </a:p>
      </dgm:t>
    </dgm:pt>
    <dgm:pt modelId="{58B33962-0777-420F-A3F4-682C33E8702B}" type="parTrans" cxnId="{DDA57095-F02C-423B-969B-1D37C1734DB4}">
      <dgm:prSet/>
      <dgm:spPr/>
      <dgm:t>
        <a:bodyPr/>
        <a:lstStyle/>
        <a:p>
          <a:pPr rtl="1"/>
          <a:endParaRPr lang="he-IL"/>
        </a:p>
      </dgm:t>
    </dgm:pt>
    <dgm:pt modelId="{5E7F7E03-0A53-441D-96AE-DAFDE51BB2FA}" type="sibTrans" cxnId="{DDA57095-F02C-423B-969B-1D37C1734DB4}">
      <dgm:prSet/>
      <dgm:spPr/>
      <dgm:t>
        <a:bodyPr/>
        <a:lstStyle/>
        <a:p>
          <a:pPr rtl="1"/>
          <a:endParaRPr lang="he-IL"/>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12">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12">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12">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12">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12">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12">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12">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12">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12">
        <dgm:presLayoutVars>
          <dgm:bulletEnabled val="1"/>
        </dgm:presLayoutVars>
      </dgm:prSet>
      <dgm:spPr/>
    </dgm:pt>
    <dgm:pt modelId="{4F2F9DDA-B031-4261-9FC7-3A4D68872197}" type="pres">
      <dgm:prSet presAssocID="{B7C12708-BD63-4B5D-B02B-97182F15CA48}" presName="sibTrans" presStyleCnt="0"/>
      <dgm:spPr/>
    </dgm:pt>
    <dgm:pt modelId="{B2DB5EAA-F1FD-4C9A-8A26-9F2CB1B210A9}" type="pres">
      <dgm:prSet presAssocID="{9006DE65-8580-4F6F-A791-B3F4F17A481A}" presName="node" presStyleLbl="node1" presStyleIdx="9" presStyleCnt="12">
        <dgm:presLayoutVars>
          <dgm:bulletEnabled val="1"/>
        </dgm:presLayoutVars>
      </dgm:prSet>
      <dgm:spPr/>
    </dgm:pt>
    <dgm:pt modelId="{21FC03D7-AB97-402E-8CA0-086E26F14374}" type="pres">
      <dgm:prSet presAssocID="{F583A8E0-367A-4C3F-BA28-501D5BB39AA5}" presName="sibTrans" presStyleCnt="0"/>
      <dgm:spPr/>
    </dgm:pt>
    <dgm:pt modelId="{D0C413F0-AC91-494B-93F7-23E5B67087B3}" type="pres">
      <dgm:prSet presAssocID="{5A8373A6-6338-46F9-91C5-7B5F3AF131FD}" presName="node" presStyleLbl="node1" presStyleIdx="10" presStyleCnt="12">
        <dgm:presLayoutVars>
          <dgm:bulletEnabled val="1"/>
        </dgm:presLayoutVars>
      </dgm:prSet>
      <dgm:spPr/>
    </dgm:pt>
    <dgm:pt modelId="{376E903D-0EE0-4D27-B9DB-564360A301AE}" type="pres">
      <dgm:prSet presAssocID="{F62FDFFB-C24B-4385-A0F7-1302762CAD63}" presName="sibTrans" presStyleCnt="0"/>
      <dgm:spPr/>
    </dgm:pt>
    <dgm:pt modelId="{AAB0D47D-77B2-4A59-8D55-B4D5FAE0F953}" type="pres">
      <dgm:prSet presAssocID="{00F317C8-9594-42B9-AB35-6844FD7E680D}" presName="node" presStyleLbl="node1" presStyleIdx="11" presStyleCnt="12">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83F87C3C-342C-40BF-9381-854120F469A3}" type="presOf" srcId="{9006DE65-8580-4F6F-A791-B3F4F17A481A}" destId="{B2DB5EAA-F1FD-4C9A-8A26-9F2CB1B210A9}"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C4113B68-B978-4DCC-95C3-E02A0A143FD4}" type="presOf" srcId="{00F317C8-9594-42B9-AB35-6844FD7E680D}" destId="{AAB0D47D-77B2-4A59-8D55-B4D5FAE0F953}" srcOrd="0" destOrd="0" presId="urn:microsoft.com/office/officeart/2005/8/layout/default"/>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DDA57095-F02C-423B-969B-1D37C1734DB4}" srcId="{EE182097-38AE-4A4E-A2FB-5B4CEF180359}" destId="{00F317C8-9594-42B9-AB35-6844FD7E680D}" srcOrd="11" destOrd="0" parTransId="{58B33962-0777-420F-A3F4-682C33E8702B}" sibTransId="{5E7F7E03-0A53-441D-96AE-DAFDE51BB2FA}"/>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48E5FCB4-F62B-4394-BE4E-D8A10EE32B5E}" srcId="{EE182097-38AE-4A4E-A2FB-5B4CEF180359}" destId="{5A8373A6-6338-46F9-91C5-7B5F3AF131FD}" srcOrd="10" destOrd="0" parTransId="{53347869-C315-423F-9DC7-F60E58F4CAD4}" sibTransId="{F62FDFFB-C24B-4385-A0F7-1302762CAD63}"/>
    <dgm:cxn modelId="{C0C5A7B6-A6AD-46BD-AC4C-50ADE2D5E3E0}" srcId="{EE182097-38AE-4A4E-A2FB-5B4CEF180359}" destId="{7262C4D8-2551-446B-B5AD-DAFF591CC72C}" srcOrd="3" destOrd="0" parTransId="{18BF1F24-90CE-432C-A675-155F50CAE23D}" sibTransId="{883BA0DD-C5EB-4694-9180-C2BF1DC77036}"/>
    <dgm:cxn modelId="{3D061CC3-6EDF-4DA1-9AFD-F68B4C2C22C4}" srcId="{EE182097-38AE-4A4E-A2FB-5B4CEF180359}" destId="{9006DE65-8580-4F6F-A791-B3F4F17A481A}" srcOrd="9" destOrd="0" parTransId="{8D54833E-D7DA-4DFC-9DF0-C57E242664C6}" sibTransId="{F583A8E0-367A-4C3F-BA28-501D5BB39AA5}"/>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31B311F2-3965-4D23-8B5D-05B8827EE9A0}" type="presOf" srcId="{5A8373A6-6338-46F9-91C5-7B5F3AF131FD}" destId="{D0C413F0-AC91-494B-93F7-23E5B67087B3}"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 modelId="{52761F90-F835-4447-AFFA-45BC9F22B54B}" type="presParOf" srcId="{A9A0D124-7342-4562-9C99-6092BF4A7196}" destId="{4F2F9DDA-B031-4261-9FC7-3A4D68872197}" srcOrd="17" destOrd="0" presId="urn:microsoft.com/office/officeart/2005/8/layout/default"/>
    <dgm:cxn modelId="{5EAB82D4-4624-4908-A067-D3340BC7DCFA}" type="presParOf" srcId="{A9A0D124-7342-4562-9C99-6092BF4A7196}" destId="{B2DB5EAA-F1FD-4C9A-8A26-9F2CB1B210A9}" srcOrd="18" destOrd="0" presId="urn:microsoft.com/office/officeart/2005/8/layout/default"/>
    <dgm:cxn modelId="{532F0CBB-83F1-42B3-8FCB-E4436C6064A9}" type="presParOf" srcId="{A9A0D124-7342-4562-9C99-6092BF4A7196}" destId="{21FC03D7-AB97-402E-8CA0-086E26F14374}" srcOrd="19" destOrd="0" presId="urn:microsoft.com/office/officeart/2005/8/layout/default"/>
    <dgm:cxn modelId="{46ED5D5E-55FC-4CC1-98E3-2D6EACFB4B4D}" type="presParOf" srcId="{A9A0D124-7342-4562-9C99-6092BF4A7196}" destId="{D0C413F0-AC91-494B-93F7-23E5B67087B3}" srcOrd="20" destOrd="0" presId="urn:microsoft.com/office/officeart/2005/8/layout/default"/>
    <dgm:cxn modelId="{1BB09BB3-0264-4E39-A066-165F4721DCD3}" type="presParOf" srcId="{A9A0D124-7342-4562-9C99-6092BF4A7196}" destId="{376E903D-0EE0-4D27-B9DB-564360A301AE}" srcOrd="21" destOrd="0" presId="urn:microsoft.com/office/officeart/2005/8/layout/default"/>
    <dgm:cxn modelId="{E39226F1-FFAA-4C12-9B3E-1164780B0AF3}" type="presParOf" srcId="{A9A0D124-7342-4562-9C99-6092BF4A7196}" destId="{AAB0D47D-77B2-4A59-8D55-B4D5FAE0F953}"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BDB4F91E-8956-4628-9FDD-6E8622CA1CAA}">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2. 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1DB3E418-A12D-4D8C-AEB8-196E072F47E7}">
      <dgm:prSet phldrT="[Text]" custT="1"/>
      <dgm:spPr/>
      <dgm:t>
        <a:bodyPr/>
        <a:lstStyle/>
        <a:p>
          <a:pPr rtl="1"/>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177B0B7B-850B-4348-8679-703AEBF90615}">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1. ההשפעה של שיטות היגיינה אימהיות</a:t>
          </a:r>
          <a:endParaRPr lang="he-IL" sz="2200" dirty="0">
            <a:latin typeface="+mj-lt"/>
          </a:endParaRPr>
        </a:p>
      </dgm:t>
    </dgm:pt>
    <dgm:pt modelId="{B8ED6875-F84C-4950-966D-E354080424F6}" type="parTrans" cxnId="{992C14D6-0A9E-4CD0-A9E2-AB6706ECC802}">
      <dgm:prSet/>
      <dgm:spPr/>
      <dgm:t>
        <a:bodyPr/>
        <a:lstStyle/>
        <a:p>
          <a:endParaRPr lang="en-US"/>
        </a:p>
      </dgm:t>
    </dgm:pt>
    <dgm:pt modelId="{891ABC81-999B-46E4-8B9D-6F75368EA371}" type="sibTrans" cxnId="{992C14D6-0A9E-4CD0-A9E2-AB6706ECC802}">
      <dgm:prSet/>
      <dgm:spPr/>
      <dgm:t>
        <a:bodyPr/>
        <a:lstStyle/>
        <a:p>
          <a:endParaRPr lang="en-US"/>
        </a:p>
      </dgm:t>
    </dgm:pt>
    <dgm:pt modelId="{2DACC486-67D3-4D3C-BD77-40FFDADE7136}">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3. השפעתם של גורמים סוציו-אקונומיים </a:t>
          </a:r>
          <a:endParaRPr lang="he-IL" sz="2200" dirty="0">
            <a:latin typeface="+mj-lt"/>
          </a:endParaRPr>
        </a:p>
      </dgm:t>
    </dgm:pt>
    <dgm:pt modelId="{CB904C31-72B8-4423-BB87-3C1204D8FFD5}" type="parTrans" cxnId="{0F603943-F450-4E05-B053-C2D8D5752057}">
      <dgm:prSet/>
      <dgm:spPr/>
      <dgm:t>
        <a:bodyPr/>
        <a:lstStyle/>
        <a:p>
          <a:endParaRPr lang="en-US"/>
        </a:p>
      </dgm:t>
    </dgm:pt>
    <dgm:pt modelId="{880778CF-5C1C-404D-87AA-88F4C90A2DFA}" type="sibTrans" cxnId="{0F603943-F450-4E05-B053-C2D8D5752057}">
      <dgm:prSet/>
      <dgm:spPr/>
      <dgm:t>
        <a:bodyPr/>
        <a:lstStyle/>
        <a:p>
          <a:endParaRPr lang="en-US"/>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2" destOrd="0" parTransId="{5ECE5699-9791-4702-AC8A-EC44D78F17FB}" sibTransId="{E1941D3A-17FF-4973-AC1C-12C8F613DBFF}"/>
    <dgm:cxn modelId="{6F5BFA39-46B7-425D-A2A4-FE8E0DCFA4A2}" type="presOf" srcId="{BDB4F91E-8956-4628-9FDD-6E8622CA1CAA}" destId="{CD5790BE-A181-408E-8364-740CBF8433C5}" srcOrd="0" destOrd="0" presId="urn:microsoft.com/office/officeart/2005/8/layout/matrix3"/>
    <dgm:cxn modelId="{6699725C-4B85-413D-9DB2-B1413DA6875E}" type="presOf" srcId="{177B0B7B-850B-4348-8679-703AEBF90615}" destId="{D5798529-1B78-4EDE-8CCF-675E121DE85E}" srcOrd="0" destOrd="0" presId="urn:microsoft.com/office/officeart/2005/8/layout/matrix3"/>
    <dgm:cxn modelId="{0F603943-F450-4E05-B053-C2D8D5752057}" srcId="{73531D0D-CE75-4041-BCE8-A39AFE8DE948}" destId="{2DACC486-67D3-4D3C-BD77-40FFDADE7136}" srcOrd="3" destOrd="0" parTransId="{CB904C31-72B8-4423-BB87-3C1204D8FFD5}" sibTransId="{880778CF-5C1C-404D-87AA-88F4C90A2DFA}"/>
    <dgm:cxn modelId="{D376A853-1DBE-4362-AE9D-103BC0CB8A52}" type="presOf" srcId="{2DACC486-67D3-4D3C-BD77-40FFDADE7136}" destId="{1C3D7D9C-31AB-4D14-856E-995AEB296B65}" srcOrd="0" destOrd="0" presId="urn:microsoft.com/office/officeart/2005/8/layout/matrix3"/>
    <dgm:cxn modelId="{53D39689-B776-4500-A949-B35FC84BAF68}" type="presOf" srcId="{1DB3E418-A12D-4D8C-AEB8-196E072F47E7}" destId="{6F12BF9A-E498-4AD8-B540-CE2D3B210647}" srcOrd="0" destOrd="0" presId="urn:microsoft.com/office/officeart/2005/8/layout/matrix3"/>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0" destOrd="0" parTransId="{99C8802F-D2A7-48F5-AA4B-9065D378A958}" sibTransId="{48F93285-2F08-4CF9-91FB-150A0DA899C4}"/>
    <dgm:cxn modelId="{992C14D6-0A9E-4CD0-A9E2-AB6706ECC802}" srcId="{73531D0D-CE75-4041-BCE8-A39AFE8DE948}" destId="{177B0B7B-850B-4348-8679-703AEBF90615}" srcOrd="1" destOrd="0" parTransId="{B8ED6875-F84C-4950-966D-E354080424F6}" sibTransId="{891ABC81-999B-46E4-8B9D-6F75368EA371}"/>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br>
            <a:rPr lang="en-US" sz="2200" i="0" u="none" strike="noStrike" kern="1200" dirty="0">
              <a:effectLst/>
              <a:latin typeface="+mj-lt"/>
              <a:cs typeface="Calibri Light" panose="020F0302020204030204" pitchFamily="34" charset="0"/>
            </a:rPr>
          </a:br>
          <a:r>
            <a:rPr lang="en-US" sz="2200" i="0" u="none" strike="noStrike" kern="1200" dirty="0">
              <a:effectLst/>
              <a:latin typeface="+mj-lt"/>
              <a:cs typeface="Calibri Light" panose="020F0302020204030204" pitchFamily="34" charset="0"/>
            </a:rPr>
            <a:t>(Food allergy, FA)</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a:t>
          </a:r>
          <a:br>
            <a:rPr lang="en-US" sz="2200" i="0" u="none" strike="noStrike" kern="1200" dirty="0">
              <a:effectLst/>
              <a:latin typeface="+mj-lt"/>
              <a:cs typeface="Calibri Light" panose="020F0302020204030204" pitchFamily="34" charset="0"/>
            </a:rPr>
          </a:br>
          <a:r>
            <a:rPr lang="he-IL" sz="2200" i="0" u="none" strike="noStrike" kern="1200" dirty="0">
              <a:effectLst/>
              <a:latin typeface="+mj-lt"/>
              <a:cs typeface="Calibri Light" panose="020F0302020204030204" pitchFamily="34" charset="0"/>
            </a:rPr>
            <a:t>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שאלונים מלאים בלבד</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תינוקות בני שנתיים ומעלה </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2,264 </a:t>
          </a:r>
          <a:r>
            <a:rPr lang="he-IL" sz="1400" kern="1200" dirty="0">
              <a:latin typeface="Calibri Light" panose="020F0302020204030204" pitchFamily="34" charset="0"/>
              <a:cs typeface="Calibri Light" panose="020F0302020204030204" pitchFamily="34" charset="0"/>
            </a:rPr>
            <a:t>(נכון ל10 במאי) </a:t>
          </a:r>
          <a:r>
            <a:rPr lang="he-IL" sz="2200" kern="1200" dirty="0">
              <a:latin typeface="Calibri Light" panose="020F0302020204030204" pitchFamily="34" charset="0"/>
              <a:cs typeface="Calibri Light" panose="020F0302020204030204" pitchFamily="34" charset="0"/>
            </a:rPr>
            <a:t>&gt;&gt; נותרנו עם 1,885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 למרץ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חלוקה לקבוצות תאריך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איחוד המחלות האטופיות בכל שנה למשתנה בינארי (</a:t>
          </a:r>
          <a:r>
            <a:rPr lang="en-US" sz="2200" kern="1200" dirty="0">
              <a:latin typeface="Calibri Light" panose="020F0302020204030204" pitchFamily="34" charset="0"/>
              <a:cs typeface="Calibri Light" panose="020F0302020204030204" pitchFamily="34" charset="0"/>
            </a:rPr>
            <a:t>is atopic</a:t>
          </a:r>
          <a:r>
            <a:rPr lang="he-IL" sz="2200" kern="1200" dirty="0">
              <a:latin typeface="Calibri Light" panose="020F0302020204030204" pitchFamily="34" charset="0"/>
              <a:cs typeface="Calibri Light" panose="020F0302020204030204" pitchFamily="34" charset="0"/>
            </a:rPr>
            <a:t>)</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חברתי-כלכלי) יצרנו 3 קבוצות (</a:t>
          </a:r>
          <a:r>
            <a:rPr lang="en-US" sz="2200" kern="1200" dirty="0">
              <a:latin typeface="Calibri Light" panose="020F0302020204030204" pitchFamily="34" charset="0"/>
              <a:cs typeface="Calibri Light" panose="020F0302020204030204" pitchFamily="34" charset="0"/>
            </a:rPr>
            <a:t>1-5, 6-8, 9-10</a:t>
          </a:r>
          <a:r>
            <a:rPr lang="he-IL" sz="2200" kern="1200" dirty="0">
              <a:latin typeface="Calibri Light" panose="020F0302020204030204" pitchFamily="34" charset="0"/>
              <a:cs typeface="Calibri Light" panose="020F0302020204030204" pitchFamily="34" charset="0"/>
            </a:rPr>
            <a:t>)</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עיבוד משתנים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1,652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טיפול בערכים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85" y="-157934"/>
          <a:ext cx="3543374" cy="3173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85" y="-157934"/>
        <a:ext cx="3543374" cy="317386"/>
      </dsp:txXfrm>
    </dsp:sp>
    <dsp:sp modelId="{47CCE546-562C-4049-BE9A-0D808D519E08}">
      <dsp:nvSpPr>
        <dsp:cNvPr id="0" name=""/>
        <dsp:cNvSpPr/>
      </dsp:nvSpPr>
      <dsp:spPr>
        <a:xfrm>
          <a:off x="3985" y="162009"/>
          <a:ext cx="3543374" cy="38498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משתנים של השנה הראשונה +</a:t>
          </a:r>
          <a:endParaRPr lang="en-US" sz="2000" kern="1200" dirty="0"/>
        </a:p>
        <a:p>
          <a:pPr marL="228600" lvl="1" indent="-228600" algn="r" defTabSz="889000" rtl="1">
            <a:lnSpc>
              <a:spcPct val="90000"/>
            </a:lnSpc>
            <a:spcBef>
              <a:spcPct val="0"/>
            </a:spcBef>
            <a:spcAft>
              <a:spcPct val="15000"/>
            </a:spcAft>
            <a:buFont typeface="Arial" panose="020B0604020202020204" pitchFamily="34" charset="0"/>
            <a:buNone/>
          </a:pPr>
          <a:endParaRPr lang="en-US" sz="2000" kern="1200" dirty="0"/>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חיסון בשנה הראשונה</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ההנקה בשנה הראשונה</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טיפול אנטיביוטי בשנה הראשונה</a:t>
          </a:r>
        </a:p>
      </dsp:txBody>
      <dsp:txXfrm>
        <a:off x="3985" y="162009"/>
        <a:ext cx="3543374" cy="3849862"/>
      </dsp:txXfrm>
    </dsp:sp>
    <dsp:sp modelId="{844DADB7-C214-4234-B75B-C7A6AC29D259}">
      <dsp:nvSpPr>
        <dsp:cNvPr id="0" name=""/>
        <dsp:cNvSpPr/>
      </dsp:nvSpPr>
      <dsp:spPr>
        <a:xfrm>
          <a:off x="4042947" y="-155397"/>
          <a:ext cx="3543374" cy="31235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042947" y="-155397"/>
        <a:ext cx="3543374" cy="312352"/>
      </dsp:txXfrm>
    </dsp:sp>
    <dsp:sp modelId="{4639455B-EDB4-4E81-AC33-EF5A0F1D0EDB}">
      <dsp:nvSpPr>
        <dsp:cNvPr id="0" name=""/>
        <dsp:cNvSpPr/>
      </dsp:nvSpPr>
      <dsp:spPr>
        <a:xfrm>
          <a:off x="4042947" y="159471"/>
          <a:ext cx="3543374" cy="38498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היריון</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אטופיות אצל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 מחלות אטופיות אצל האב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האכלה בחודשיים הראשונות</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סגנון הלידה (קיסרי/ ואגינלי)</a:t>
          </a:r>
        </a:p>
        <a:p>
          <a:pPr marL="228600" lvl="1" indent="-228600" algn="r" defTabSz="889000" rtl="1">
            <a:lnSpc>
              <a:spcPct val="90000"/>
            </a:lnSpc>
            <a:spcBef>
              <a:spcPct val="0"/>
            </a:spcBef>
            <a:spcAft>
              <a:spcPct val="15000"/>
            </a:spcAft>
            <a:buChar char="•"/>
          </a:pPr>
          <a:r>
            <a:rPr lang="he-IL" sz="2000" b="1" kern="1200" dirty="0">
              <a:latin typeface="Calibri Light" panose="020F0302020204030204" pitchFamily="34" charset="0"/>
              <a:cs typeface="Calibri Light" panose="020F0302020204030204" pitchFamily="34" charset="0"/>
            </a:rPr>
            <a:t>קבוצת הלידה של התינוק</a:t>
          </a:r>
        </a:p>
      </dsp:txBody>
      <dsp:txXfrm>
        <a:off x="4042947" y="159471"/>
        <a:ext cx="3543374" cy="3849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167283" y="257"/>
          <a:ext cx="799858" cy="47991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רמה חברתית כלכלית 6-8</a:t>
          </a:r>
          <a:endParaRPr lang="en-US" sz="900" kern="1200" dirty="0">
            <a:latin typeface="Gisha" panose="020B0502040204020203" pitchFamily="34" charset="-79"/>
            <a:cs typeface="Gisha" panose="020B0502040204020203" pitchFamily="34" charset="-79"/>
          </a:endParaRPr>
        </a:p>
      </dsp:txBody>
      <dsp:txXfrm>
        <a:off x="167283" y="257"/>
        <a:ext cx="799858" cy="479914"/>
      </dsp:txXfrm>
    </dsp:sp>
    <dsp:sp modelId="{C555016E-5889-43F1-9D9A-F6C9C80AF4CB}">
      <dsp:nvSpPr>
        <dsp:cNvPr id="0" name=""/>
        <dsp:cNvSpPr/>
      </dsp:nvSpPr>
      <dsp:spPr>
        <a:xfrm>
          <a:off x="167283" y="560158"/>
          <a:ext cx="799858" cy="479914"/>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זכר</a:t>
          </a:r>
        </a:p>
      </dsp:txBody>
      <dsp:txXfrm>
        <a:off x="167283" y="560158"/>
        <a:ext cx="799858" cy="479914"/>
      </dsp:txXfrm>
    </dsp:sp>
    <dsp:sp modelId="{5BDC2F35-F0C7-4AF4-A1DB-3118D163CC91}">
      <dsp:nvSpPr>
        <dsp:cNvPr id="0" name=""/>
        <dsp:cNvSpPr/>
      </dsp:nvSpPr>
      <dsp:spPr>
        <a:xfrm>
          <a:off x="167283" y="1120059"/>
          <a:ext cx="799858" cy="479914"/>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היריון ספונטני</a:t>
          </a:r>
        </a:p>
      </dsp:txBody>
      <dsp:txXfrm>
        <a:off x="167283" y="1120059"/>
        <a:ext cx="799858" cy="479914"/>
      </dsp:txXfrm>
    </dsp:sp>
    <dsp:sp modelId="{0F97C194-31B1-4121-8A61-0AFC681B07F9}">
      <dsp:nvSpPr>
        <dsp:cNvPr id="0" name=""/>
        <dsp:cNvSpPr/>
      </dsp:nvSpPr>
      <dsp:spPr>
        <a:xfrm>
          <a:off x="167283" y="1679960"/>
          <a:ext cx="799858" cy="479914"/>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אמא ואבא בריאים </a:t>
          </a:r>
        </a:p>
      </dsp:txBody>
      <dsp:txXfrm>
        <a:off x="167283" y="1679960"/>
        <a:ext cx="799858" cy="479914"/>
      </dsp:txXfrm>
    </dsp:sp>
    <dsp:sp modelId="{07329286-9F4A-43D8-9BA4-16F577D008D7}">
      <dsp:nvSpPr>
        <dsp:cNvPr id="0" name=""/>
        <dsp:cNvSpPr/>
      </dsp:nvSpPr>
      <dsp:spPr>
        <a:xfrm>
          <a:off x="167283" y="2239860"/>
          <a:ext cx="799858" cy="479914"/>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שנת לידה של האם - 1986</a:t>
          </a:r>
        </a:p>
      </dsp:txBody>
      <dsp:txXfrm>
        <a:off x="167283" y="2239860"/>
        <a:ext cx="799858" cy="479914"/>
      </dsp:txXfrm>
    </dsp:sp>
    <dsp:sp modelId="{2E59F6FF-A91B-43FB-8FBB-9E7FE05A6E85}">
      <dsp:nvSpPr>
        <dsp:cNvPr id="0" name=""/>
        <dsp:cNvSpPr/>
      </dsp:nvSpPr>
      <dsp:spPr>
        <a:xfrm>
          <a:off x="167283" y="2799761"/>
          <a:ext cx="799858" cy="479914"/>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השכלת האם - אקדמאית</a:t>
          </a:r>
        </a:p>
      </dsp:txBody>
      <dsp:txXfrm>
        <a:off x="167283" y="2799761"/>
        <a:ext cx="799858" cy="479914"/>
      </dsp:txXfrm>
    </dsp:sp>
    <dsp:sp modelId="{F1037F08-2944-4A0D-AD87-E55C095FC244}">
      <dsp:nvSpPr>
        <dsp:cNvPr id="0" name=""/>
        <dsp:cNvSpPr/>
      </dsp:nvSpPr>
      <dsp:spPr>
        <a:xfrm>
          <a:off x="167283" y="3359662"/>
          <a:ext cx="799858" cy="479914"/>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ילד יחיד</a:t>
          </a:r>
        </a:p>
      </dsp:txBody>
      <dsp:txXfrm>
        <a:off x="167283" y="3359662"/>
        <a:ext cx="799858" cy="479914"/>
      </dsp:txXfrm>
    </dsp:sp>
    <dsp:sp modelId="{0FDA37CB-0B01-4B7A-B6F1-19DCA3D7668A}">
      <dsp:nvSpPr>
        <dsp:cNvPr id="0" name=""/>
        <dsp:cNvSpPr/>
      </dsp:nvSpPr>
      <dsp:spPr>
        <a:xfrm>
          <a:off x="167283" y="3919563"/>
          <a:ext cx="799858" cy="479914"/>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סוג מעון – פעוטון</a:t>
          </a:r>
        </a:p>
      </dsp:txBody>
      <dsp:txXfrm>
        <a:off x="167283" y="3919563"/>
        <a:ext cx="799858" cy="479914"/>
      </dsp:txXfrm>
    </dsp:sp>
    <dsp:sp modelId="{04070184-0254-4802-BEEA-6B6411FFB3F9}">
      <dsp:nvSpPr>
        <dsp:cNvPr id="0" name=""/>
        <dsp:cNvSpPr/>
      </dsp:nvSpPr>
      <dsp:spPr>
        <a:xfrm>
          <a:off x="167283" y="4479463"/>
          <a:ext cx="799858" cy="479914"/>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קיבל חיסונים של גיל שנה</a:t>
          </a:r>
        </a:p>
      </dsp:txBody>
      <dsp:txXfrm>
        <a:off x="167283" y="4479463"/>
        <a:ext cx="799858" cy="479914"/>
      </dsp:txXfrm>
    </dsp:sp>
    <dsp:sp modelId="{3A20C092-0784-4880-8947-F8F75FE52CC7}">
      <dsp:nvSpPr>
        <dsp:cNvPr id="0" name=""/>
        <dsp:cNvSpPr/>
      </dsp:nvSpPr>
      <dsp:spPr>
        <a:xfrm>
          <a:off x="167283" y="5039364"/>
          <a:ext cx="799858" cy="479914"/>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חלב אם</a:t>
          </a:r>
        </a:p>
      </dsp:txBody>
      <dsp:txXfrm>
        <a:off x="167283" y="5039364"/>
        <a:ext cx="799858" cy="479914"/>
      </dsp:txXfrm>
    </dsp:sp>
    <dsp:sp modelId="{E7743ED7-5BA0-4F3C-B121-A7712888DA5E}">
      <dsp:nvSpPr>
        <dsp:cNvPr id="0" name=""/>
        <dsp:cNvSpPr/>
      </dsp:nvSpPr>
      <dsp:spPr>
        <a:xfrm>
          <a:off x="167283" y="5599265"/>
          <a:ext cx="799858" cy="479914"/>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לידה ואגינאלית</a:t>
          </a:r>
        </a:p>
      </dsp:txBody>
      <dsp:txXfrm>
        <a:off x="167283" y="5599265"/>
        <a:ext cx="799858" cy="479914"/>
      </dsp:txXfrm>
    </dsp:sp>
    <dsp:sp modelId="{91BBA9B6-7CB7-445E-B42A-6EE986387F78}">
      <dsp:nvSpPr>
        <dsp:cNvPr id="0" name=""/>
        <dsp:cNvSpPr/>
      </dsp:nvSpPr>
      <dsp:spPr>
        <a:xfrm>
          <a:off x="167283" y="6159166"/>
          <a:ext cx="799858" cy="47991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לא קיבל טיפול אנטיביוטי בשנה הראשונה</a:t>
          </a:r>
        </a:p>
      </dsp:txBody>
      <dsp:txXfrm>
        <a:off x="167283" y="6159166"/>
        <a:ext cx="799858" cy="4799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167283" y="257"/>
          <a:ext cx="799858" cy="47991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רמה חברתית כלכלית 6-8</a:t>
          </a:r>
          <a:endParaRPr lang="en-US" sz="900" kern="1200" dirty="0">
            <a:latin typeface="Gisha" panose="020B0502040204020203" pitchFamily="34" charset="-79"/>
            <a:cs typeface="Gisha" panose="020B0502040204020203" pitchFamily="34" charset="-79"/>
          </a:endParaRPr>
        </a:p>
      </dsp:txBody>
      <dsp:txXfrm>
        <a:off x="167283" y="257"/>
        <a:ext cx="799858" cy="479914"/>
      </dsp:txXfrm>
    </dsp:sp>
    <dsp:sp modelId="{C555016E-5889-43F1-9D9A-F6C9C80AF4CB}">
      <dsp:nvSpPr>
        <dsp:cNvPr id="0" name=""/>
        <dsp:cNvSpPr/>
      </dsp:nvSpPr>
      <dsp:spPr>
        <a:xfrm>
          <a:off x="167283" y="560158"/>
          <a:ext cx="799858" cy="479914"/>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זכר</a:t>
          </a:r>
        </a:p>
      </dsp:txBody>
      <dsp:txXfrm>
        <a:off x="167283" y="560158"/>
        <a:ext cx="799858" cy="479914"/>
      </dsp:txXfrm>
    </dsp:sp>
    <dsp:sp modelId="{5BDC2F35-F0C7-4AF4-A1DB-3118D163CC91}">
      <dsp:nvSpPr>
        <dsp:cNvPr id="0" name=""/>
        <dsp:cNvSpPr/>
      </dsp:nvSpPr>
      <dsp:spPr>
        <a:xfrm>
          <a:off x="167283" y="1120059"/>
          <a:ext cx="799858" cy="479914"/>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היריון ספונטני</a:t>
          </a:r>
        </a:p>
      </dsp:txBody>
      <dsp:txXfrm>
        <a:off x="167283" y="1120059"/>
        <a:ext cx="799858" cy="479914"/>
      </dsp:txXfrm>
    </dsp:sp>
    <dsp:sp modelId="{0F97C194-31B1-4121-8A61-0AFC681B07F9}">
      <dsp:nvSpPr>
        <dsp:cNvPr id="0" name=""/>
        <dsp:cNvSpPr/>
      </dsp:nvSpPr>
      <dsp:spPr>
        <a:xfrm>
          <a:off x="167283" y="1679960"/>
          <a:ext cx="799858" cy="479914"/>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אמא ואבא בריאים </a:t>
          </a:r>
        </a:p>
      </dsp:txBody>
      <dsp:txXfrm>
        <a:off x="167283" y="1679960"/>
        <a:ext cx="799858" cy="479914"/>
      </dsp:txXfrm>
    </dsp:sp>
    <dsp:sp modelId="{07329286-9F4A-43D8-9BA4-16F577D008D7}">
      <dsp:nvSpPr>
        <dsp:cNvPr id="0" name=""/>
        <dsp:cNvSpPr/>
      </dsp:nvSpPr>
      <dsp:spPr>
        <a:xfrm>
          <a:off x="167283" y="2239860"/>
          <a:ext cx="799858" cy="479914"/>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שנת לידה של האם - 1986</a:t>
          </a:r>
        </a:p>
      </dsp:txBody>
      <dsp:txXfrm>
        <a:off x="167283" y="2239860"/>
        <a:ext cx="799858" cy="479914"/>
      </dsp:txXfrm>
    </dsp:sp>
    <dsp:sp modelId="{2E59F6FF-A91B-43FB-8FBB-9E7FE05A6E85}">
      <dsp:nvSpPr>
        <dsp:cNvPr id="0" name=""/>
        <dsp:cNvSpPr/>
      </dsp:nvSpPr>
      <dsp:spPr>
        <a:xfrm>
          <a:off x="167283" y="2799761"/>
          <a:ext cx="799858" cy="479914"/>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השכלת האם - אקדמאית</a:t>
          </a:r>
        </a:p>
      </dsp:txBody>
      <dsp:txXfrm>
        <a:off x="167283" y="2799761"/>
        <a:ext cx="799858" cy="479914"/>
      </dsp:txXfrm>
    </dsp:sp>
    <dsp:sp modelId="{F1037F08-2944-4A0D-AD87-E55C095FC244}">
      <dsp:nvSpPr>
        <dsp:cNvPr id="0" name=""/>
        <dsp:cNvSpPr/>
      </dsp:nvSpPr>
      <dsp:spPr>
        <a:xfrm>
          <a:off x="167283" y="3359662"/>
          <a:ext cx="799858" cy="479914"/>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מספר ילדים בבית -1</a:t>
          </a:r>
        </a:p>
      </dsp:txBody>
      <dsp:txXfrm>
        <a:off x="167283" y="3359662"/>
        <a:ext cx="799858" cy="479914"/>
      </dsp:txXfrm>
    </dsp:sp>
    <dsp:sp modelId="{0FDA37CB-0B01-4B7A-B6F1-19DCA3D7668A}">
      <dsp:nvSpPr>
        <dsp:cNvPr id="0" name=""/>
        <dsp:cNvSpPr/>
      </dsp:nvSpPr>
      <dsp:spPr>
        <a:xfrm>
          <a:off x="167283" y="3919563"/>
          <a:ext cx="799858" cy="479914"/>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סוג מעון – פעוטון</a:t>
          </a:r>
        </a:p>
      </dsp:txBody>
      <dsp:txXfrm>
        <a:off x="167283" y="3919563"/>
        <a:ext cx="799858" cy="479914"/>
      </dsp:txXfrm>
    </dsp:sp>
    <dsp:sp modelId="{04070184-0254-4802-BEEA-6B6411FFB3F9}">
      <dsp:nvSpPr>
        <dsp:cNvPr id="0" name=""/>
        <dsp:cNvSpPr/>
      </dsp:nvSpPr>
      <dsp:spPr>
        <a:xfrm>
          <a:off x="167283" y="4479463"/>
          <a:ext cx="799858" cy="479914"/>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קיבל חיסונים של גיל שנה</a:t>
          </a:r>
        </a:p>
      </dsp:txBody>
      <dsp:txXfrm>
        <a:off x="167283" y="4479463"/>
        <a:ext cx="799858" cy="479914"/>
      </dsp:txXfrm>
    </dsp:sp>
    <dsp:sp modelId="{1BFEEBDE-4532-4E13-9796-13646D989AC8}">
      <dsp:nvSpPr>
        <dsp:cNvPr id="0" name=""/>
        <dsp:cNvSpPr/>
      </dsp:nvSpPr>
      <dsp:spPr>
        <a:xfrm>
          <a:off x="167283" y="5039364"/>
          <a:ext cx="799858" cy="479914"/>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a:latin typeface="Gisha" panose="020B0502040204020203" pitchFamily="34" charset="-79"/>
              <a:cs typeface="Gisha" panose="020B0502040204020203" pitchFamily="34" charset="-79"/>
            </a:rPr>
            <a:t>חלב אם</a:t>
          </a:r>
          <a:endParaRPr lang="he-IL" sz="900" kern="1200" dirty="0">
            <a:latin typeface="Gisha" panose="020B0502040204020203" pitchFamily="34" charset="-79"/>
            <a:cs typeface="Gisha" panose="020B0502040204020203" pitchFamily="34" charset="-79"/>
          </a:endParaRPr>
        </a:p>
      </dsp:txBody>
      <dsp:txXfrm>
        <a:off x="167283" y="5039364"/>
        <a:ext cx="799858" cy="479914"/>
      </dsp:txXfrm>
    </dsp:sp>
    <dsp:sp modelId="{81C0A7ED-A1B2-4C84-AB85-E1721F6E5DA2}">
      <dsp:nvSpPr>
        <dsp:cNvPr id="0" name=""/>
        <dsp:cNvSpPr/>
      </dsp:nvSpPr>
      <dsp:spPr>
        <a:xfrm>
          <a:off x="167283" y="5599265"/>
          <a:ext cx="799858" cy="479914"/>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לידה ואגינאלית</a:t>
          </a:r>
        </a:p>
      </dsp:txBody>
      <dsp:txXfrm>
        <a:off x="167283" y="5599265"/>
        <a:ext cx="799858" cy="479914"/>
      </dsp:txXfrm>
    </dsp:sp>
    <dsp:sp modelId="{45469D44-62E1-4FDB-BD83-5F45D1F23B9E}">
      <dsp:nvSpPr>
        <dsp:cNvPr id="0" name=""/>
        <dsp:cNvSpPr/>
      </dsp:nvSpPr>
      <dsp:spPr>
        <a:xfrm>
          <a:off x="167283" y="6159166"/>
          <a:ext cx="799858" cy="47991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he-IL" sz="900" kern="1200" dirty="0">
              <a:latin typeface="Gisha" panose="020B0502040204020203" pitchFamily="34" charset="-79"/>
              <a:cs typeface="Gisha" panose="020B0502040204020203" pitchFamily="34" charset="-79"/>
            </a:rPr>
            <a:t>לא קיבל טיפול אנטיביוטי בשנה הראשונה</a:t>
          </a:r>
        </a:p>
      </dsp:txBody>
      <dsp:txXfrm>
        <a:off x="167283" y="6159166"/>
        <a:ext cx="799858" cy="4799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510943"/>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510943"/>
        <a:ext cx="1231406" cy="738843"/>
      </dsp:txXfrm>
    </dsp:sp>
    <dsp:sp modelId="{C555016E-5889-43F1-9D9A-F6C9C80AF4CB}">
      <dsp:nvSpPr>
        <dsp:cNvPr id="0" name=""/>
        <dsp:cNvSpPr/>
      </dsp:nvSpPr>
      <dsp:spPr>
        <a:xfrm>
          <a:off x="1354862" y="510943"/>
          <a:ext cx="1231406" cy="738843"/>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510943"/>
        <a:ext cx="1231406" cy="738843"/>
      </dsp:txXfrm>
    </dsp:sp>
    <dsp:sp modelId="{5BDC2F35-F0C7-4AF4-A1DB-3118D163CC91}">
      <dsp:nvSpPr>
        <dsp:cNvPr id="0" name=""/>
        <dsp:cNvSpPr/>
      </dsp:nvSpPr>
      <dsp:spPr>
        <a:xfrm>
          <a:off x="315" y="1372928"/>
          <a:ext cx="1231406" cy="738843"/>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372928"/>
        <a:ext cx="1231406" cy="738843"/>
      </dsp:txXfrm>
    </dsp:sp>
    <dsp:sp modelId="{0F97C194-31B1-4121-8A61-0AFC681B07F9}">
      <dsp:nvSpPr>
        <dsp:cNvPr id="0" name=""/>
        <dsp:cNvSpPr/>
      </dsp:nvSpPr>
      <dsp:spPr>
        <a:xfrm>
          <a:off x="1354862" y="1372928"/>
          <a:ext cx="1231406" cy="738843"/>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372928"/>
        <a:ext cx="1231406" cy="738843"/>
      </dsp:txXfrm>
    </dsp:sp>
    <dsp:sp modelId="{07329286-9F4A-43D8-9BA4-16F577D008D7}">
      <dsp:nvSpPr>
        <dsp:cNvPr id="0" name=""/>
        <dsp:cNvSpPr/>
      </dsp:nvSpPr>
      <dsp:spPr>
        <a:xfrm>
          <a:off x="315" y="2234912"/>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234912"/>
        <a:ext cx="1231406" cy="738843"/>
      </dsp:txXfrm>
    </dsp:sp>
    <dsp:sp modelId="{2E59F6FF-A91B-43FB-8FBB-9E7FE05A6E85}">
      <dsp:nvSpPr>
        <dsp:cNvPr id="0" name=""/>
        <dsp:cNvSpPr/>
      </dsp:nvSpPr>
      <dsp:spPr>
        <a:xfrm>
          <a:off x="1354862" y="2234912"/>
          <a:ext cx="1231406" cy="738843"/>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234912"/>
        <a:ext cx="1231406" cy="738843"/>
      </dsp:txXfrm>
    </dsp:sp>
    <dsp:sp modelId="{F1037F08-2944-4A0D-AD87-E55C095FC244}">
      <dsp:nvSpPr>
        <dsp:cNvPr id="0" name=""/>
        <dsp:cNvSpPr/>
      </dsp:nvSpPr>
      <dsp:spPr>
        <a:xfrm>
          <a:off x="315" y="3096897"/>
          <a:ext cx="1231406" cy="738843"/>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315" y="3096897"/>
        <a:ext cx="1231406" cy="738843"/>
      </dsp:txXfrm>
    </dsp:sp>
    <dsp:sp modelId="{76E27E3B-CCCB-4F08-A76A-4FC000C43EEF}">
      <dsp:nvSpPr>
        <dsp:cNvPr id="0" name=""/>
        <dsp:cNvSpPr/>
      </dsp:nvSpPr>
      <dsp:spPr>
        <a:xfrm>
          <a:off x="1354862" y="3096897"/>
          <a:ext cx="1231406" cy="738843"/>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a:latin typeface="Gisha" panose="020B0502040204020203" pitchFamily="34" charset="-79"/>
              <a:cs typeface="Gisha" panose="020B0502040204020203" pitchFamily="34" charset="-79"/>
            </a:rPr>
            <a:t>חלב אם</a:t>
          </a:r>
          <a:endParaRPr lang="he-IL" sz="1600" kern="1200" dirty="0">
            <a:latin typeface="Gisha" panose="020B0502040204020203" pitchFamily="34" charset="-79"/>
            <a:cs typeface="Gisha" panose="020B0502040204020203" pitchFamily="34" charset="-79"/>
          </a:endParaRPr>
        </a:p>
      </dsp:txBody>
      <dsp:txXfrm>
        <a:off x="1354862" y="3096897"/>
        <a:ext cx="1231406" cy="738843"/>
      </dsp:txXfrm>
    </dsp:sp>
    <dsp:sp modelId="{59E7AF93-74F9-461A-8913-02C34905F572}">
      <dsp:nvSpPr>
        <dsp:cNvPr id="0" name=""/>
        <dsp:cNvSpPr/>
      </dsp:nvSpPr>
      <dsp:spPr>
        <a:xfrm>
          <a:off x="677589" y="3958881"/>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לידה ואגינאלית</a:t>
          </a:r>
        </a:p>
      </dsp:txBody>
      <dsp:txXfrm>
        <a:off x="677589" y="3958881"/>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106276"/>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רמה חברתית כלכלית 6-8</a:t>
          </a:r>
          <a:endParaRPr lang="en-US" sz="1500" kern="1200" dirty="0">
            <a:latin typeface="Gisha" panose="020B0502040204020203" pitchFamily="34" charset="-79"/>
            <a:cs typeface="Gisha" panose="020B0502040204020203" pitchFamily="34" charset="-79"/>
          </a:endParaRPr>
        </a:p>
      </dsp:txBody>
      <dsp:txXfrm>
        <a:off x="331" y="106276"/>
        <a:ext cx="1292919" cy="775751"/>
      </dsp:txXfrm>
    </dsp:sp>
    <dsp:sp modelId="{C555016E-5889-43F1-9D9A-F6C9C80AF4CB}">
      <dsp:nvSpPr>
        <dsp:cNvPr id="0" name=""/>
        <dsp:cNvSpPr/>
      </dsp:nvSpPr>
      <dsp:spPr>
        <a:xfrm>
          <a:off x="1422542" y="106276"/>
          <a:ext cx="1292919" cy="775751"/>
        </a:xfrm>
        <a:prstGeom prst="rect">
          <a:avLst/>
        </a:prstGeom>
        <a:gradFill rotWithShape="0">
          <a:gsLst>
            <a:gs pos="0">
              <a:schemeClr val="accent2">
                <a:hueOff val="-132306"/>
                <a:satOff val="-7630"/>
                <a:lumOff val="784"/>
                <a:alphaOff val="0"/>
                <a:satMod val="103000"/>
                <a:lumMod val="102000"/>
                <a:tint val="94000"/>
              </a:schemeClr>
            </a:gs>
            <a:gs pos="50000">
              <a:schemeClr val="accent2">
                <a:hueOff val="-132306"/>
                <a:satOff val="-7630"/>
                <a:lumOff val="784"/>
                <a:alphaOff val="0"/>
                <a:satMod val="110000"/>
                <a:lumMod val="100000"/>
                <a:shade val="100000"/>
              </a:schemeClr>
            </a:gs>
            <a:gs pos="100000">
              <a:schemeClr val="accent2">
                <a:hueOff val="-132306"/>
                <a:satOff val="-76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זכר</a:t>
          </a:r>
        </a:p>
      </dsp:txBody>
      <dsp:txXfrm>
        <a:off x="1422542" y="106276"/>
        <a:ext cx="1292919" cy="775751"/>
      </dsp:txXfrm>
    </dsp:sp>
    <dsp:sp modelId="{5BDC2F35-F0C7-4AF4-A1DB-3118D163CC91}">
      <dsp:nvSpPr>
        <dsp:cNvPr id="0" name=""/>
        <dsp:cNvSpPr/>
      </dsp:nvSpPr>
      <dsp:spPr>
        <a:xfrm>
          <a:off x="331" y="1011319"/>
          <a:ext cx="1292919" cy="775751"/>
        </a:xfrm>
        <a:prstGeom prst="rect">
          <a:avLst/>
        </a:prstGeom>
        <a:gradFill rotWithShape="0">
          <a:gsLst>
            <a:gs pos="0">
              <a:schemeClr val="accent2">
                <a:hueOff val="-264611"/>
                <a:satOff val="-15260"/>
                <a:lumOff val="1569"/>
                <a:alphaOff val="0"/>
                <a:satMod val="103000"/>
                <a:lumMod val="102000"/>
                <a:tint val="94000"/>
              </a:schemeClr>
            </a:gs>
            <a:gs pos="50000">
              <a:schemeClr val="accent2">
                <a:hueOff val="-264611"/>
                <a:satOff val="-15260"/>
                <a:lumOff val="1569"/>
                <a:alphaOff val="0"/>
                <a:satMod val="110000"/>
                <a:lumMod val="100000"/>
                <a:shade val="100000"/>
              </a:schemeClr>
            </a:gs>
            <a:gs pos="100000">
              <a:schemeClr val="accent2">
                <a:hueOff val="-264611"/>
                <a:satOff val="-15260"/>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היריון ספונטני</a:t>
          </a:r>
        </a:p>
      </dsp:txBody>
      <dsp:txXfrm>
        <a:off x="331" y="1011319"/>
        <a:ext cx="1292919" cy="775751"/>
      </dsp:txXfrm>
    </dsp:sp>
    <dsp:sp modelId="{0F97C194-31B1-4121-8A61-0AFC681B07F9}">
      <dsp:nvSpPr>
        <dsp:cNvPr id="0" name=""/>
        <dsp:cNvSpPr/>
      </dsp:nvSpPr>
      <dsp:spPr>
        <a:xfrm>
          <a:off x="1422542" y="1011319"/>
          <a:ext cx="1292919" cy="775751"/>
        </a:xfrm>
        <a:prstGeom prst="rect">
          <a:avLst/>
        </a:prstGeom>
        <a:gradFill rotWithShape="0">
          <a:gsLst>
            <a:gs pos="0">
              <a:schemeClr val="accent2">
                <a:hueOff val="-396917"/>
                <a:satOff val="-22889"/>
                <a:lumOff val="2353"/>
                <a:alphaOff val="0"/>
                <a:satMod val="103000"/>
                <a:lumMod val="102000"/>
                <a:tint val="94000"/>
              </a:schemeClr>
            </a:gs>
            <a:gs pos="50000">
              <a:schemeClr val="accent2">
                <a:hueOff val="-396917"/>
                <a:satOff val="-22889"/>
                <a:lumOff val="2353"/>
                <a:alphaOff val="0"/>
                <a:satMod val="110000"/>
                <a:lumMod val="100000"/>
                <a:shade val="100000"/>
              </a:schemeClr>
            </a:gs>
            <a:gs pos="100000">
              <a:schemeClr val="accent2">
                <a:hueOff val="-396917"/>
                <a:satOff val="-22889"/>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אמא ואבא בריאים </a:t>
          </a:r>
        </a:p>
      </dsp:txBody>
      <dsp:txXfrm>
        <a:off x="1422542" y="1011319"/>
        <a:ext cx="1292919" cy="775751"/>
      </dsp:txXfrm>
    </dsp:sp>
    <dsp:sp modelId="{07329286-9F4A-43D8-9BA4-16F577D008D7}">
      <dsp:nvSpPr>
        <dsp:cNvPr id="0" name=""/>
        <dsp:cNvSpPr/>
      </dsp:nvSpPr>
      <dsp:spPr>
        <a:xfrm>
          <a:off x="331" y="1916363"/>
          <a:ext cx="1292919" cy="775751"/>
        </a:xfrm>
        <a:prstGeom prst="rect">
          <a:avLst/>
        </a:prstGeom>
        <a:gradFill rotWithShape="0">
          <a:gsLst>
            <a:gs pos="0">
              <a:schemeClr val="accent2">
                <a:hueOff val="-529223"/>
                <a:satOff val="-30519"/>
                <a:lumOff val="3137"/>
                <a:alphaOff val="0"/>
                <a:satMod val="103000"/>
                <a:lumMod val="102000"/>
                <a:tint val="94000"/>
              </a:schemeClr>
            </a:gs>
            <a:gs pos="50000">
              <a:schemeClr val="accent2">
                <a:hueOff val="-529223"/>
                <a:satOff val="-30519"/>
                <a:lumOff val="3137"/>
                <a:alphaOff val="0"/>
                <a:satMod val="110000"/>
                <a:lumMod val="100000"/>
                <a:shade val="100000"/>
              </a:schemeClr>
            </a:gs>
            <a:gs pos="100000">
              <a:schemeClr val="accent2">
                <a:hueOff val="-529223"/>
                <a:satOff val="-30519"/>
                <a:lumOff val="31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שנת לידה של האם - 1986</a:t>
          </a:r>
        </a:p>
      </dsp:txBody>
      <dsp:txXfrm>
        <a:off x="331" y="1916363"/>
        <a:ext cx="1292919" cy="775751"/>
      </dsp:txXfrm>
    </dsp:sp>
    <dsp:sp modelId="{2E59F6FF-A91B-43FB-8FBB-9E7FE05A6E85}">
      <dsp:nvSpPr>
        <dsp:cNvPr id="0" name=""/>
        <dsp:cNvSpPr/>
      </dsp:nvSpPr>
      <dsp:spPr>
        <a:xfrm>
          <a:off x="1422542" y="1916363"/>
          <a:ext cx="1292919" cy="775751"/>
        </a:xfrm>
        <a:prstGeom prst="rect">
          <a:avLst/>
        </a:prstGeom>
        <a:gradFill rotWithShape="0">
          <a:gsLst>
            <a:gs pos="0">
              <a:schemeClr val="accent2">
                <a:hueOff val="-661529"/>
                <a:satOff val="-38149"/>
                <a:lumOff val="3922"/>
                <a:alphaOff val="0"/>
                <a:satMod val="103000"/>
                <a:lumMod val="102000"/>
                <a:tint val="94000"/>
              </a:schemeClr>
            </a:gs>
            <a:gs pos="50000">
              <a:schemeClr val="accent2">
                <a:hueOff val="-661529"/>
                <a:satOff val="-38149"/>
                <a:lumOff val="3922"/>
                <a:alphaOff val="0"/>
                <a:satMod val="110000"/>
                <a:lumMod val="100000"/>
                <a:shade val="100000"/>
              </a:schemeClr>
            </a:gs>
            <a:gs pos="100000">
              <a:schemeClr val="accent2">
                <a:hueOff val="-661529"/>
                <a:satOff val="-38149"/>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השכלת האם - אקדמאית</a:t>
          </a:r>
        </a:p>
      </dsp:txBody>
      <dsp:txXfrm>
        <a:off x="1422542" y="1916363"/>
        <a:ext cx="1292919" cy="775751"/>
      </dsp:txXfrm>
    </dsp:sp>
    <dsp:sp modelId="{F1037F08-2944-4A0D-AD87-E55C095FC244}">
      <dsp:nvSpPr>
        <dsp:cNvPr id="0" name=""/>
        <dsp:cNvSpPr/>
      </dsp:nvSpPr>
      <dsp:spPr>
        <a:xfrm>
          <a:off x="331" y="2821406"/>
          <a:ext cx="1292919" cy="775751"/>
        </a:xfrm>
        <a:prstGeom prst="rect">
          <a:avLst/>
        </a:prstGeom>
        <a:gradFill rotWithShape="0">
          <a:gsLst>
            <a:gs pos="0">
              <a:schemeClr val="accent2">
                <a:hueOff val="-793834"/>
                <a:satOff val="-45779"/>
                <a:lumOff val="4706"/>
                <a:alphaOff val="0"/>
                <a:satMod val="103000"/>
                <a:lumMod val="102000"/>
                <a:tint val="94000"/>
              </a:schemeClr>
            </a:gs>
            <a:gs pos="50000">
              <a:schemeClr val="accent2">
                <a:hueOff val="-793834"/>
                <a:satOff val="-45779"/>
                <a:lumOff val="4706"/>
                <a:alphaOff val="0"/>
                <a:satMod val="110000"/>
                <a:lumMod val="100000"/>
                <a:shade val="100000"/>
              </a:schemeClr>
            </a:gs>
            <a:gs pos="100000">
              <a:schemeClr val="accent2">
                <a:hueOff val="-793834"/>
                <a:satOff val="-45779"/>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ילד יחיד</a:t>
          </a:r>
        </a:p>
      </dsp:txBody>
      <dsp:txXfrm>
        <a:off x="331" y="2821406"/>
        <a:ext cx="1292919" cy="775751"/>
      </dsp:txXfrm>
    </dsp:sp>
    <dsp:sp modelId="{0FDA37CB-0B01-4B7A-B6F1-19DCA3D7668A}">
      <dsp:nvSpPr>
        <dsp:cNvPr id="0" name=""/>
        <dsp:cNvSpPr/>
      </dsp:nvSpPr>
      <dsp:spPr>
        <a:xfrm>
          <a:off x="1422542" y="2821406"/>
          <a:ext cx="1292919" cy="775751"/>
        </a:xfrm>
        <a:prstGeom prst="rect">
          <a:avLst/>
        </a:prstGeom>
        <a:gradFill rotWithShape="0">
          <a:gsLst>
            <a:gs pos="0">
              <a:schemeClr val="accent2">
                <a:hueOff val="-926140"/>
                <a:satOff val="-53409"/>
                <a:lumOff val="5491"/>
                <a:alphaOff val="0"/>
                <a:satMod val="103000"/>
                <a:lumMod val="102000"/>
                <a:tint val="94000"/>
              </a:schemeClr>
            </a:gs>
            <a:gs pos="50000">
              <a:schemeClr val="accent2">
                <a:hueOff val="-926140"/>
                <a:satOff val="-53409"/>
                <a:lumOff val="5491"/>
                <a:alphaOff val="0"/>
                <a:satMod val="110000"/>
                <a:lumMod val="100000"/>
                <a:shade val="100000"/>
              </a:schemeClr>
            </a:gs>
            <a:gs pos="100000">
              <a:schemeClr val="accent2">
                <a:hueOff val="-926140"/>
                <a:satOff val="-53409"/>
                <a:lumOff val="54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סוג מעון – פעוטון</a:t>
          </a:r>
        </a:p>
      </dsp:txBody>
      <dsp:txXfrm>
        <a:off x="1422542" y="2821406"/>
        <a:ext cx="1292919" cy="775751"/>
      </dsp:txXfrm>
    </dsp:sp>
    <dsp:sp modelId="{04070184-0254-4802-BEEA-6B6411FFB3F9}">
      <dsp:nvSpPr>
        <dsp:cNvPr id="0" name=""/>
        <dsp:cNvSpPr/>
      </dsp:nvSpPr>
      <dsp:spPr>
        <a:xfrm>
          <a:off x="331" y="3726450"/>
          <a:ext cx="1292919" cy="775751"/>
        </a:xfrm>
        <a:prstGeom prst="rect">
          <a:avLst/>
        </a:prstGeom>
        <a:gradFill rotWithShape="0">
          <a:gsLst>
            <a:gs pos="0">
              <a:schemeClr val="accent2">
                <a:hueOff val="-1058446"/>
                <a:satOff val="-61039"/>
                <a:lumOff val="6275"/>
                <a:alphaOff val="0"/>
                <a:satMod val="103000"/>
                <a:lumMod val="102000"/>
                <a:tint val="94000"/>
              </a:schemeClr>
            </a:gs>
            <a:gs pos="50000">
              <a:schemeClr val="accent2">
                <a:hueOff val="-1058446"/>
                <a:satOff val="-61039"/>
                <a:lumOff val="6275"/>
                <a:alphaOff val="0"/>
                <a:satMod val="110000"/>
                <a:lumMod val="100000"/>
                <a:shade val="100000"/>
              </a:schemeClr>
            </a:gs>
            <a:gs pos="100000">
              <a:schemeClr val="accent2">
                <a:hueOff val="-1058446"/>
                <a:satOff val="-61039"/>
                <a:lumOff val="62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קיבל חיסונים של גיל שנה</a:t>
          </a:r>
        </a:p>
      </dsp:txBody>
      <dsp:txXfrm>
        <a:off x="331" y="3726450"/>
        <a:ext cx="1292919" cy="775751"/>
      </dsp:txXfrm>
    </dsp:sp>
    <dsp:sp modelId="{B2DB5EAA-F1FD-4C9A-8A26-9F2CB1B210A9}">
      <dsp:nvSpPr>
        <dsp:cNvPr id="0" name=""/>
        <dsp:cNvSpPr/>
      </dsp:nvSpPr>
      <dsp:spPr>
        <a:xfrm>
          <a:off x="1422542" y="3726450"/>
          <a:ext cx="1292919" cy="775751"/>
        </a:xfrm>
        <a:prstGeom prst="rect">
          <a:avLst/>
        </a:prstGeom>
        <a:gradFill rotWithShape="0">
          <a:gsLst>
            <a:gs pos="0">
              <a:schemeClr val="accent2">
                <a:hueOff val="-1190752"/>
                <a:satOff val="-68668"/>
                <a:lumOff val="7059"/>
                <a:alphaOff val="0"/>
                <a:satMod val="103000"/>
                <a:lumMod val="102000"/>
                <a:tint val="94000"/>
              </a:schemeClr>
            </a:gs>
            <a:gs pos="50000">
              <a:schemeClr val="accent2">
                <a:hueOff val="-1190752"/>
                <a:satOff val="-68668"/>
                <a:lumOff val="7059"/>
                <a:alphaOff val="0"/>
                <a:satMod val="110000"/>
                <a:lumMod val="100000"/>
                <a:shade val="100000"/>
              </a:schemeClr>
            </a:gs>
            <a:gs pos="100000">
              <a:schemeClr val="accent2">
                <a:hueOff val="-1190752"/>
                <a:satOff val="-68668"/>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a:latin typeface="Gisha" panose="020B0502040204020203" pitchFamily="34" charset="-79"/>
              <a:cs typeface="Gisha" panose="020B0502040204020203" pitchFamily="34" charset="-79"/>
            </a:rPr>
            <a:t>חלב אם</a:t>
          </a:r>
          <a:endParaRPr lang="he-IL" sz="1500" kern="1200" dirty="0">
            <a:latin typeface="Gisha" panose="020B0502040204020203" pitchFamily="34" charset="-79"/>
            <a:cs typeface="Gisha" panose="020B0502040204020203" pitchFamily="34" charset="-79"/>
          </a:endParaRPr>
        </a:p>
      </dsp:txBody>
      <dsp:txXfrm>
        <a:off x="1422542" y="3726450"/>
        <a:ext cx="1292919" cy="775751"/>
      </dsp:txXfrm>
    </dsp:sp>
    <dsp:sp modelId="{D0C413F0-AC91-494B-93F7-23E5B67087B3}">
      <dsp:nvSpPr>
        <dsp:cNvPr id="0" name=""/>
        <dsp:cNvSpPr/>
      </dsp:nvSpPr>
      <dsp:spPr>
        <a:xfrm>
          <a:off x="331" y="4631494"/>
          <a:ext cx="1292919" cy="775751"/>
        </a:xfrm>
        <a:prstGeom prst="rect">
          <a:avLst/>
        </a:prstGeom>
        <a:gradFill rotWithShape="0">
          <a:gsLst>
            <a:gs pos="0">
              <a:schemeClr val="accent2">
                <a:hueOff val="-1323057"/>
                <a:satOff val="-76298"/>
                <a:lumOff val="7844"/>
                <a:alphaOff val="0"/>
                <a:satMod val="103000"/>
                <a:lumMod val="102000"/>
                <a:tint val="94000"/>
              </a:schemeClr>
            </a:gs>
            <a:gs pos="50000">
              <a:schemeClr val="accent2">
                <a:hueOff val="-1323057"/>
                <a:satOff val="-76298"/>
                <a:lumOff val="7844"/>
                <a:alphaOff val="0"/>
                <a:satMod val="110000"/>
                <a:lumMod val="100000"/>
                <a:shade val="100000"/>
              </a:schemeClr>
            </a:gs>
            <a:gs pos="100000">
              <a:schemeClr val="accent2">
                <a:hueOff val="-1323057"/>
                <a:satOff val="-76298"/>
                <a:lumOff val="7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לידה ואגינאלית</a:t>
          </a:r>
        </a:p>
      </dsp:txBody>
      <dsp:txXfrm>
        <a:off x="331" y="4631494"/>
        <a:ext cx="1292919" cy="775751"/>
      </dsp:txXfrm>
    </dsp:sp>
    <dsp:sp modelId="{AAB0D47D-77B2-4A59-8D55-B4D5FAE0F953}">
      <dsp:nvSpPr>
        <dsp:cNvPr id="0" name=""/>
        <dsp:cNvSpPr/>
      </dsp:nvSpPr>
      <dsp:spPr>
        <a:xfrm>
          <a:off x="1422542" y="4631494"/>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he-IL" sz="1500" kern="1200" dirty="0">
              <a:latin typeface="Gisha" panose="020B0502040204020203" pitchFamily="34" charset="-79"/>
              <a:cs typeface="Gisha" panose="020B0502040204020203" pitchFamily="34" charset="-79"/>
            </a:rPr>
            <a:t>לא קיבל טיפול אנטיביוטי בשנה הראשונה</a:t>
          </a:r>
        </a:p>
      </dsp:txBody>
      <dsp:txXfrm>
        <a:off x="1422542" y="4631494"/>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475389" y="0"/>
          <a:ext cx="4684206" cy="468420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920388" y="444999"/>
          <a:ext cx="1826840" cy="1826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2. חקירת תפקידן של חשיפות סביבתיות</a:t>
          </a:r>
          <a:endParaRPr lang="he-IL" sz="2200" kern="1200" dirty="0">
            <a:latin typeface="+mj-lt"/>
          </a:endParaRPr>
        </a:p>
      </dsp:txBody>
      <dsp:txXfrm>
        <a:off x="2009567" y="534178"/>
        <a:ext cx="1648482" cy="1648482"/>
      </dsp:txXfrm>
    </dsp:sp>
    <dsp:sp modelId="{D5798529-1B78-4EDE-8CCF-675E121DE85E}">
      <dsp:nvSpPr>
        <dsp:cNvPr id="0" name=""/>
        <dsp:cNvSpPr/>
      </dsp:nvSpPr>
      <dsp:spPr>
        <a:xfrm>
          <a:off x="3887755" y="444999"/>
          <a:ext cx="1826840" cy="182684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1. ההשפעה של שיטות היגיינה אימהיות</a:t>
          </a:r>
          <a:endParaRPr lang="he-IL" sz="2200" kern="1200" dirty="0">
            <a:latin typeface="+mj-lt"/>
          </a:endParaRPr>
        </a:p>
      </dsp:txBody>
      <dsp:txXfrm>
        <a:off x="3976934" y="534178"/>
        <a:ext cx="1648482" cy="1648482"/>
      </dsp:txXfrm>
    </dsp:sp>
    <dsp:sp modelId="{6F12BF9A-E498-4AD8-B540-CE2D3B210647}">
      <dsp:nvSpPr>
        <dsp:cNvPr id="0" name=""/>
        <dsp:cNvSpPr/>
      </dsp:nvSpPr>
      <dsp:spPr>
        <a:xfrm>
          <a:off x="1920388" y="2412366"/>
          <a:ext cx="1826840" cy="182684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sp:txBody>
      <dsp:txXfrm>
        <a:off x="2009567" y="2501545"/>
        <a:ext cx="1648482" cy="1648482"/>
      </dsp:txXfrm>
    </dsp:sp>
    <dsp:sp modelId="{1C3D7D9C-31AB-4D14-856E-995AEB296B65}">
      <dsp:nvSpPr>
        <dsp:cNvPr id="0" name=""/>
        <dsp:cNvSpPr/>
      </dsp:nvSpPr>
      <dsp:spPr>
        <a:xfrm>
          <a:off x="3887755" y="2412366"/>
          <a:ext cx="1826840" cy="18268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3. השפעתם של גורמים סוציו-אקונומיים </a:t>
          </a:r>
          <a:endParaRPr lang="he-IL" sz="2200" kern="1200" dirty="0">
            <a:latin typeface="+mj-lt"/>
          </a:endParaRPr>
        </a:p>
      </dsp:txBody>
      <dsp:txXfrm>
        <a:off x="3976934" y="2501545"/>
        <a:ext cx="1648482" cy="16484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כ"ו/סיון/תשפ"ג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altLang="he-IL" sz="1200" dirty="0">
                <a:latin typeface="Calibri Light" panose="020F0302020204030204" pitchFamily="34" charset="0"/>
                <a:cs typeface="Calibri Light" panose="020F0302020204030204" pitchFamily="34" charset="0"/>
              </a:rPr>
              <a:t>מדובר בניסוי מורכב: 1. ישנם גורמים חיצוניים רבים היכולים להשפיע מלבד תאריך הלידה 2. התנאים אינם </a:t>
            </a:r>
            <a:r>
              <a:rPr lang="he-IL" altLang="he-IL" sz="1200">
                <a:latin typeface="Calibri Light" panose="020F0302020204030204" pitchFamily="34" charset="0"/>
                <a:cs typeface="Calibri Light" panose="020F0302020204030204" pitchFamily="34" charset="0"/>
              </a:rPr>
              <a:t>תנאים זהים ולכן קשה לזקק מסקנה ולזקוף אותה לזכות ההיגיינה בלבד.</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מעניין לבדוק האם יש תקופות קריטיות במהלך הינקות שבהן היגיינת יתר משפיעה יותר על עיצוב הסיכון לפתח מחלות אטופיות.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אולי גם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למשל זיהום אוויר ואלרגנים פנימיים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effectLst/>
                <a:latin typeface="+mj-lt"/>
                <a:cs typeface="Calibri Light" panose="020F0302020204030204" pitchFamily="34" charset="0"/>
              </a:rPr>
              <a:t>מחקר המשך אודת השפעת מיקום הילד במשפחה- אנחנו בהחלט רואים כי נושא תחלואת האחים במחלות האוטופיות מורכב ולכן ראוי לחקור את הנושא כנושא בפני עצמו. האם מספר בני הילדים בבית משפיע על הסיכוי לחלות? האם מיקום הילד בשרשרת הלידה במשפחה משפיע על הסיכוי לחלות וכו'</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כ"ו/סיון/תשפ"ג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כ"ו/סיון/תשפ"ג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diagramQuickStyle" Target="../diagrams/quickStyle5.xml"/><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image" Target="../media/image9.png"/><Relationship Id="rId5" Type="http://schemas.openxmlformats.org/officeDocument/2006/relationships/diagramData" Target="../diagrams/data5.xml"/><Relationship Id="rId10" Type="http://schemas.openxmlformats.org/officeDocument/2006/relationships/image" Target="../media/image10.jpeg"/><Relationship Id="rId4" Type="http://schemas.microsoft.com/office/2007/relationships/hdphoto" Target="../media/hdphoto1.wdp"/><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png"/><Relationship Id="rId7" Type="http://schemas.openxmlformats.org/officeDocument/2006/relationships/diagramQuickStyle" Target="../diagrams/quickStyle6.xml"/><Relationship Id="rId12"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6.xml"/><Relationship Id="rId11" Type="http://schemas.openxmlformats.org/officeDocument/2006/relationships/image" Target="../media/image15.png"/><Relationship Id="rId5" Type="http://schemas.openxmlformats.org/officeDocument/2006/relationships/diagramData" Target="../diagrams/data6.xml"/><Relationship Id="rId10" Type="http://schemas.openxmlformats.org/officeDocument/2006/relationships/image" Target="../media/image10.jpeg"/><Relationship Id="rId4" Type="http://schemas.microsoft.com/office/2007/relationships/hdphoto" Target="../media/hdphoto1.wdp"/><Relationship Id="rId9" Type="http://schemas.microsoft.com/office/2007/relationships/diagramDrawing" Target="../diagrams/drawing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png"/><Relationship Id="rId7" Type="http://schemas.openxmlformats.org/officeDocument/2006/relationships/diagramQuickStyle" Target="../diagrams/quickStyle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png"/><Relationship Id="rId7" Type="http://schemas.openxmlformats.org/officeDocument/2006/relationships/diagramQuickStyle" Target="../diagrams/quickStyle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8.png"/><Relationship Id="rId4" Type="http://schemas.microsoft.com/office/2007/relationships/hdphoto" Target="../media/hdphoto1.wdp"/><Relationship Id="rId9" Type="http://schemas.microsoft.com/office/2007/relationships/diagramDrawing" Target="../diagrams/drawing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2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אטופיות בתינוקות</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11" name="Table 10">
            <a:extLst>
              <a:ext uri="{FF2B5EF4-FFF2-40B4-BE49-F238E27FC236}">
                <a16:creationId xmlns:a16="http://schemas.microsoft.com/office/drawing/2014/main" id="{CA8CEFE4-1088-8859-FAA4-3E89F33BE6D0}"/>
              </a:ext>
            </a:extLst>
          </p:cNvPr>
          <p:cNvGraphicFramePr>
            <a:graphicFrameLocks noGrp="1"/>
          </p:cNvGraphicFramePr>
          <p:nvPr>
            <p:extLst>
              <p:ext uri="{D42A27DB-BD31-4B8C-83A1-F6EECF244321}">
                <p14:modId xmlns:p14="http://schemas.microsoft.com/office/powerpoint/2010/main" val="4066683684"/>
              </p:ext>
            </p:extLst>
          </p:nvPr>
        </p:nvGraphicFramePr>
        <p:xfrm>
          <a:off x="63805" y="249704"/>
          <a:ext cx="5146395" cy="4636324"/>
        </p:xfrm>
        <a:graphic>
          <a:graphicData uri="http://schemas.openxmlformats.org/drawingml/2006/table">
            <a:tbl>
              <a:tblPr>
                <a:effectLst>
                  <a:outerShdw blurRad="50800" dist="38100" dir="2700000" algn="tl" rotWithShape="0">
                    <a:prstClr val="black">
                      <a:alpha val="40000"/>
                    </a:prstClr>
                  </a:outerShdw>
                </a:effectLst>
              </a:tblPr>
              <a:tblGrid>
                <a:gridCol w="2401651">
                  <a:extLst>
                    <a:ext uri="{9D8B030D-6E8A-4147-A177-3AD203B41FA5}">
                      <a16:colId xmlns:a16="http://schemas.microsoft.com/office/drawing/2014/main" val="1143084399"/>
                    </a:ext>
                  </a:extLst>
                </a:gridCol>
                <a:gridCol w="686186">
                  <a:extLst>
                    <a:ext uri="{9D8B030D-6E8A-4147-A177-3AD203B41FA5}">
                      <a16:colId xmlns:a16="http://schemas.microsoft.com/office/drawing/2014/main" val="4154929199"/>
                    </a:ext>
                  </a:extLst>
                </a:gridCol>
                <a:gridCol w="686186">
                  <a:extLst>
                    <a:ext uri="{9D8B030D-6E8A-4147-A177-3AD203B41FA5}">
                      <a16:colId xmlns:a16="http://schemas.microsoft.com/office/drawing/2014/main" val="1510866766"/>
                    </a:ext>
                  </a:extLst>
                </a:gridCol>
                <a:gridCol w="686186">
                  <a:extLst>
                    <a:ext uri="{9D8B030D-6E8A-4147-A177-3AD203B41FA5}">
                      <a16:colId xmlns:a16="http://schemas.microsoft.com/office/drawing/2014/main" val="886777967"/>
                    </a:ext>
                  </a:extLst>
                </a:gridCol>
                <a:gridCol w="686186">
                  <a:extLst>
                    <a:ext uri="{9D8B030D-6E8A-4147-A177-3AD203B41FA5}">
                      <a16:colId xmlns:a16="http://schemas.microsoft.com/office/drawing/2014/main" val="690412701"/>
                    </a:ext>
                  </a:extLst>
                </a:gridCol>
              </a:tblGrid>
              <a:tr h="187629">
                <a:tc rowSpan="2">
                  <a:txBody>
                    <a:bodyPr/>
                    <a:lstStyle/>
                    <a:p>
                      <a:pPr algn="l" fontAlgn="ctr"/>
                      <a:r>
                        <a:rPr lang="en-US" sz="1000" b="1" i="0" u="none" strike="noStrike">
                          <a:solidFill>
                            <a:srgbClr val="000000"/>
                          </a:solidFill>
                          <a:effectLst/>
                          <a:latin typeface="Arial" panose="020B0604020202020204" pitchFamily="34" charset="0"/>
                        </a:rPr>
                        <a:t>Variable</a:t>
                      </a:r>
                    </a:p>
                  </a:txBody>
                  <a:tcPr marL="8805" marR="8805" marT="88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4">
                  <a:txBody>
                    <a:bodyPr/>
                    <a:lstStyle/>
                    <a:p>
                      <a:pPr algn="ctr" fontAlgn="ctr"/>
                      <a:r>
                        <a:rPr lang="en-US" sz="1000" b="1" i="0" u="none" strike="noStrike">
                          <a:solidFill>
                            <a:srgbClr val="000000"/>
                          </a:solidFill>
                          <a:effectLst/>
                          <a:latin typeface="Arial" panose="020B0604020202020204" pitchFamily="34" charset="0"/>
                        </a:rPr>
                        <a:t>Logistic standart model</a:t>
                      </a:r>
                    </a:p>
                  </a:txBody>
                  <a:tcPr marL="8805" marR="8805" marT="880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76199164"/>
                  </a:ext>
                </a:extLst>
              </a:tr>
              <a:tr h="339610">
                <a:tc vMerge="1">
                  <a:txBody>
                    <a:bodyPr/>
                    <a:lstStyle/>
                    <a:p>
                      <a:pPr rtl="1"/>
                      <a:endParaRPr lang="he-IL"/>
                    </a:p>
                  </a:txBody>
                  <a:tcPr/>
                </a:tc>
                <a:tc>
                  <a:txBody>
                    <a:bodyPr/>
                    <a:lstStyle/>
                    <a:p>
                      <a:pPr algn="ctr" fontAlgn="ctr"/>
                      <a:r>
                        <a:rPr lang="en-US" sz="1000" b="0" i="0" u="none" strike="noStrike">
                          <a:solidFill>
                            <a:srgbClr val="000000"/>
                          </a:solidFill>
                          <a:effectLst/>
                          <a:latin typeface="Arial" panose="020B0604020202020204" pitchFamily="34" charset="0"/>
                        </a:rPr>
                        <a:t>Estimate</a:t>
                      </a:r>
                    </a:p>
                  </a:txBody>
                  <a:tcPr marL="8805" marR="8805" marT="880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Std</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P val</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000" b="0" i="0" u="none" strike="noStrike">
                          <a:solidFill>
                            <a:srgbClr val="000000"/>
                          </a:solidFill>
                          <a:effectLst/>
                          <a:latin typeface="Arial" panose="020B0604020202020204" pitchFamily="34" charset="0"/>
                        </a:rPr>
                        <a:t>Odds Ratio</a:t>
                      </a:r>
                    </a:p>
                  </a:txBody>
                  <a:tcPr marL="8805" marR="8805" marT="880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593933111"/>
                  </a:ext>
                </a:extLst>
              </a:tr>
              <a:tr h="178248">
                <a:tc>
                  <a:txBody>
                    <a:bodyPr/>
                    <a:lstStyle/>
                    <a:p>
                      <a:pPr algn="l" fontAlgn="b"/>
                      <a:r>
                        <a:rPr lang="en-US" sz="1000" b="0" i="0" u="none" strike="noStrike">
                          <a:solidFill>
                            <a:srgbClr val="000000"/>
                          </a:solidFill>
                          <a:effectLst/>
                          <a:latin typeface="Arial" panose="020B0604020202020204" pitchFamily="34" charset="0"/>
                        </a:rPr>
                        <a:t>Intercept</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-1.71</a:t>
                      </a:r>
                    </a:p>
                  </a:txBody>
                  <a:tcPr marL="8805" marR="8805" marT="880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0.56</a:t>
                      </a:r>
                    </a:p>
                  </a:txBody>
                  <a:tcPr marL="8805" marR="8805" marT="880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3814214632"/>
                  </a:ext>
                </a:extLst>
              </a:tr>
              <a:tr h="178248">
                <a:tc>
                  <a:txBody>
                    <a:bodyPr/>
                    <a:lstStyle/>
                    <a:p>
                      <a:pPr algn="l" fontAlgn="b"/>
                      <a:r>
                        <a:rPr lang="en-US" sz="1000" b="0" i="0" u="none" strike="noStrike">
                          <a:solidFill>
                            <a:srgbClr val="000000"/>
                          </a:solidFill>
                          <a:effectLst/>
                          <a:latin typeface="Arial" panose="020B0604020202020204" pitchFamily="34" charset="0"/>
                        </a:rPr>
                        <a:t>SES Groups 6-8</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0.32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0.05</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29022907"/>
                  </a:ext>
                </a:extLst>
              </a:tr>
              <a:tr h="178248">
                <a:tc>
                  <a:txBody>
                    <a:bodyPr/>
                    <a:lstStyle/>
                    <a:p>
                      <a:pPr algn="l" fontAlgn="b"/>
                      <a:r>
                        <a:rPr lang="en-US" sz="1000" b="0" i="0" u="none" strike="noStrike">
                          <a:solidFill>
                            <a:srgbClr val="000000"/>
                          </a:solidFill>
                          <a:effectLst/>
                          <a:latin typeface="Arial" panose="020B0604020202020204" pitchFamily="34" charset="0"/>
                        </a:rPr>
                        <a:t>SES Groups 9-10</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0.62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30970844"/>
                  </a:ext>
                </a:extLst>
              </a:tr>
              <a:tr h="178248">
                <a:tc>
                  <a:txBody>
                    <a:bodyPr/>
                    <a:lstStyle/>
                    <a:p>
                      <a:pPr algn="l" fontAlgn="b"/>
                      <a:r>
                        <a:rPr lang="en-US" sz="1000" b="0" i="0" u="none" strike="noStrike">
                          <a:solidFill>
                            <a:srgbClr val="000000"/>
                          </a:solidFill>
                          <a:effectLst/>
                          <a:latin typeface="Arial" panose="020B0604020202020204" pitchFamily="34" charset="0"/>
                        </a:rPr>
                        <a:t>Gender - Female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-0.17</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0067045"/>
                  </a:ext>
                </a:extLst>
              </a:tr>
              <a:tr h="178248">
                <a:tc>
                  <a:txBody>
                    <a:bodyPr/>
                    <a:lstStyle/>
                    <a:p>
                      <a:pPr algn="l" fontAlgn="b"/>
                      <a:r>
                        <a:rPr lang="en-US" sz="1000" b="0" i="0" u="none" strike="noStrike">
                          <a:solidFill>
                            <a:srgbClr val="000000"/>
                          </a:solidFill>
                          <a:effectLst/>
                          <a:latin typeface="Arial" panose="020B0604020202020204" pitchFamily="34" charset="0"/>
                        </a:rPr>
                        <a:t>Number of sibilings 1-2</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0.36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dirty="0">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9554576"/>
                  </a:ext>
                </a:extLst>
              </a:tr>
              <a:tr h="178248">
                <a:tc>
                  <a:txBody>
                    <a:bodyPr/>
                    <a:lstStyle/>
                    <a:p>
                      <a:pPr algn="l" fontAlgn="b"/>
                      <a:r>
                        <a:rPr lang="en-US" sz="1000" b="0" i="0" u="none" strike="noStrike">
                          <a:solidFill>
                            <a:srgbClr val="000000"/>
                          </a:solidFill>
                          <a:effectLst/>
                          <a:latin typeface="Arial" panose="020B0604020202020204" pitchFamily="34" charset="0"/>
                        </a:rPr>
                        <a:t>Number of sibilings 3+</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-0.44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0.04</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5050719"/>
                  </a:ext>
                </a:extLst>
              </a:tr>
              <a:tr h="178248">
                <a:tc>
                  <a:txBody>
                    <a:bodyPr/>
                    <a:lstStyle/>
                    <a:p>
                      <a:pPr algn="l" fontAlgn="b"/>
                      <a:r>
                        <a:rPr lang="en-US" sz="1000" b="0" i="0" u="none" strike="noStrike">
                          <a:solidFill>
                            <a:srgbClr val="000000"/>
                          </a:solidFill>
                          <a:effectLst/>
                          <a:latin typeface="Arial" panose="020B0604020202020204" pitchFamily="34" charset="0"/>
                        </a:rPr>
                        <a:t>Mode of delivery - Natural</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0.18</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0.49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38885955"/>
                  </a:ext>
                </a:extLst>
              </a:tr>
              <a:tr h="178248">
                <a:tc>
                  <a:txBody>
                    <a:bodyPr/>
                    <a:lstStyle/>
                    <a:p>
                      <a:pPr algn="l" fontAlgn="b"/>
                      <a:r>
                        <a:rPr lang="en-US" sz="1000" b="0" i="0" u="none" strike="noStrike">
                          <a:solidFill>
                            <a:srgbClr val="000000"/>
                          </a:solidFill>
                          <a:effectLst/>
                          <a:latin typeface="Arial" panose="020B0604020202020204" pitchFamily="34" charset="0"/>
                        </a:rPr>
                        <a:t>Type of pregnancy - Spontaneous</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0.20</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0.63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66077371"/>
                  </a:ext>
                </a:extLst>
              </a:tr>
              <a:tr h="178248">
                <a:tc>
                  <a:txBody>
                    <a:bodyPr/>
                    <a:lstStyle/>
                    <a:p>
                      <a:pPr algn="l" fontAlgn="b"/>
                      <a:r>
                        <a:rPr lang="en-US" sz="1000" b="0" i="0" u="none" strike="noStrike">
                          <a:solidFill>
                            <a:srgbClr val="000000"/>
                          </a:solidFill>
                          <a:effectLst/>
                          <a:latin typeface="Arial" panose="020B0604020202020204" pitchFamily="34" charset="0"/>
                        </a:rPr>
                        <a:t>Feeding type - Breastfeeding + CMF</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0.05</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0.70</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03864701"/>
                  </a:ext>
                </a:extLst>
              </a:tr>
              <a:tr h="178248">
                <a:tc>
                  <a:txBody>
                    <a:bodyPr/>
                    <a:lstStyle/>
                    <a:p>
                      <a:pPr algn="l" fontAlgn="b"/>
                      <a:r>
                        <a:rPr lang="en-US" sz="1000" b="0" i="0" u="none" strike="noStrike">
                          <a:solidFill>
                            <a:srgbClr val="000000"/>
                          </a:solidFill>
                          <a:effectLst/>
                          <a:latin typeface="Arial" panose="020B0604020202020204" pitchFamily="34" charset="0"/>
                        </a:rPr>
                        <a:t>Feeding type - CMF</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0.89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29517155"/>
                  </a:ext>
                </a:extLst>
              </a:tr>
              <a:tr h="178248">
                <a:tc>
                  <a:txBody>
                    <a:bodyPr/>
                    <a:lstStyle/>
                    <a:p>
                      <a:pPr algn="l" fontAlgn="b"/>
                      <a:r>
                        <a:rPr lang="en-US" sz="1000" b="0" i="0" u="none" strike="noStrike">
                          <a:solidFill>
                            <a:srgbClr val="000000"/>
                          </a:solidFill>
                          <a:effectLst/>
                          <a:latin typeface="Arial" panose="020B0604020202020204" pitchFamily="34" charset="0"/>
                        </a:rPr>
                        <a:t>Father with atopic disease </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0.16</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0.58</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5740576"/>
                  </a:ext>
                </a:extLst>
              </a:tr>
              <a:tr h="178248">
                <a:tc>
                  <a:txBody>
                    <a:bodyPr/>
                    <a:lstStyle/>
                    <a:p>
                      <a:pPr algn="l" fontAlgn="b"/>
                      <a:r>
                        <a:rPr lang="en-US" sz="1000" b="0" i="0" u="none" strike="noStrike">
                          <a:solidFill>
                            <a:srgbClr val="000000"/>
                          </a:solidFill>
                          <a:effectLst/>
                          <a:latin typeface="Arial" panose="020B0604020202020204" pitchFamily="34" charset="0"/>
                        </a:rPr>
                        <a:t>Mother with atopic disease </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0.14</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0.31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10481864"/>
                  </a:ext>
                </a:extLst>
              </a:tr>
              <a:tr h="178248">
                <a:tc>
                  <a:txBody>
                    <a:bodyPr/>
                    <a:lstStyle/>
                    <a:p>
                      <a:pPr algn="l" fontAlgn="b"/>
                      <a:r>
                        <a:rPr lang="en-US" sz="1000" b="0" i="0" u="none" strike="noStrike">
                          <a:solidFill>
                            <a:srgbClr val="000000"/>
                          </a:solidFill>
                          <a:effectLst/>
                          <a:latin typeface="Arial" panose="020B0604020202020204" pitchFamily="34" charset="0"/>
                        </a:rPr>
                        <a:t>Mother year of birth</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-0.02</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0.08</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725973169"/>
                  </a:ext>
                </a:extLst>
              </a:tr>
              <a:tr h="178248">
                <a:tc>
                  <a:txBody>
                    <a:bodyPr/>
                    <a:lstStyle/>
                    <a:p>
                      <a:pPr algn="l" fontAlgn="b"/>
                      <a:r>
                        <a:rPr lang="en-US" sz="1000" b="0" i="0" u="none" strike="noStrike">
                          <a:solidFill>
                            <a:srgbClr val="000000"/>
                          </a:solidFill>
                          <a:effectLst/>
                          <a:latin typeface="Arial" panose="020B0604020202020204" pitchFamily="34" charset="0"/>
                        </a:rPr>
                        <a:t>Mother education - Post graduate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0.99</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61852426"/>
                  </a:ext>
                </a:extLst>
              </a:tr>
              <a:tr h="178248">
                <a:tc>
                  <a:txBody>
                    <a:bodyPr/>
                    <a:lstStyle/>
                    <a:p>
                      <a:pPr algn="l" fontAlgn="b"/>
                      <a:r>
                        <a:rPr lang="en-US" sz="1000" b="0" i="0" u="none" strike="noStrike">
                          <a:solidFill>
                            <a:srgbClr val="000000"/>
                          </a:solidFill>
                          <a:effectLst/>
                          <a:latin typeface="Arial" panose="020B0604020202020204" pitchFamily="34" charset="0"/>
                        </a:rPr>
                        <a:t>Mother education - Academic</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0.17</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0.51</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75270810"/>
                  </a:ext>
                </a:extLst>
              </a:tr>
              <a:tr h="178248">
                <a:tc>
                  <a:txBody>
                    <a:bodyPr/>
                    <a:lstStyle/>
                    <a:p>
                      <a:pPr algn="l" fontAlgn="b"/>
                      <a:r>
                        <a:rPr lang="en-US" sz="1000" b="0" i="0" u="none" strike="noStrike">
                          <a:solidFill>
                            <a:srgbClr val="000000"/>
                          </a:solidFill>
                          <a:effectLst/>
                          <a:latin typeface="Arial" panose="020B0604020202020204" pitchFamily="34" charset="0"/>
                        </a:rPr>
                        <a:t>Vaccine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0.50</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0.28</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0.07</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217430197"/>
                  </a:ext>
                </a:extLst>
              </a:tr>
              <a:tr h="178248">
                <a:tc>
                  <a:txBody>
                    <a:bodyPr/>
                    <a:lstStyle/>
                    <a:p>
                      <a:pPr algn="l" fontAlgn="b"/>
                      <a:r>
                        <a:rPr lang="en-US" sz="1000" b="0" i="0" u="none" strike="noStrike">
                          <a:solidFill>
                            <a:srgbClr val="000000"/>
                          </a:solidFill>
                          <a:effectLst/>
                          <a:latin typeface="Arial" panose="020B0604020202020204" pitchFamily="34" charset="0"/>
                        </a:rPr>
                        <a:t>Nursing at 1st year - Private nany</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-0.38</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0.09</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41446836"/>
                  </a:ext>
                </a:extLst>
              </a:tr>
              <a:tr h="178248">
                <a:tc>
                  <a:txBody>
                    <a:bodyPr/>
                    <a:lstStyle/>
                    <a:p>
                      <a:pPr algn="l" fontAlgn="b"/>
                      <a:r>
                        <a:rPr lang="en-US" sz="1000" b="0" i="0" u="none" strike="noStrike">
                          <a:solidFill>
                            <a:srgbClr val="000000"/>
                          </a:solidFill>
                          <a:effectLst/>
                          <a:latin typeface="Arial" panose="020B0604020202020204" pitchFamily="34" charset="0"/>
                        </a:rPr>
                        <a:t>Nursing at 1st year - Day care</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-0.08</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0.53</a:t>
                      </a:r>
                    </a:p>
                  </a:txBody>
                  <a:tcPr marL="8805" marR="8805" marT="8805" marB="0" anchor="ctr">
                    <a:lnL>
                      <a:noFill/>
                    </a:lnL>
                    <a:lnR>
                      <a:noFill/>
                    </a:lnR>
                    <a:lnT>
                      <a:noFill/>
                    </a:lnT>
                    <a:lnB>
                      <a:noFill/>
                    </a:lnB>
                    <a:solidFill>
                      <a:srgbClr val="FFFFFF"/>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53627552"/>
                  </a:ext>
                </a:extLst>
              </a:tr>
              <a:tr h="178248">
                <a:tc>
                  <a:txBody>
                    <a:bodyPr/>
                    <a:lstStyle/>
                    <a:p>
                      <a:pPr algn="l" fontAlgn="b"/>
                      <a:r>
                        <a:rPr lang="en-US" sz="1000" b="0" i="0" u="none" strike="noStrike">
                          <a:solidFill>
                            <a:srgbClr val="000000"/>
                          </a:solidFill>
                          <a:effectLst/>
                          <a:latin typeface="Arial" panose="020B0604020202020204" pitchFamily="34" charset="0"/>
                        </a:rPr>
                        <a:t>Atopic disease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0.84</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0.11</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 </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866898297"/>
                  </a:ext>
                </a:extLst>
              </a:tr>
              <a:tr h="178248">
                <a:tc>
                  <a:txBody>
                    <a:bodyPr/>
                    <a:lstStyle/>
                    <a:p>
                      <a:pPr algn="l" fontAlgn="b"/>
                      <a:r>
                        <a:rPr lang="en-US" sz="1000" b="0" i="0" u="none" strike="noStrike">
                          <a:solidFill>
                            <a:srgbClr val="000000"/>
                          </a:solidFill>
                          <a:effectLst/>
                          <a:latin typeface="Arial" panose="020B0604020202020204" pitchFamily="34" charset="0"/>
                        </a:rPr>
                        <a:t>Antibiotic treatment 1st year</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0.76</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0.12</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l" fontAlgn="b"/>
                      <a:r>
                        <a:rPr lang="he-IL" sz="1000" b="0" i="0" u="none" strike="noStrike">
                          <a:solidFill>
                            <a:srgbClr val="000000"/>
                          </a:solidFill>
                          <a:effectLst/>
                          <a:latin typeface="Arial" panose="020B0604020202020204" pitchFamily="34" charset="0"/>
                        </a:rPr>
                        <a:t> </a:t>
                      </a:r>
                    </a:p>
                  </a:txBody>
                  <a:tcPr marL="8805" marR="8805" marT="8805" marB="0" anchor="b">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418357"/>
                  </a:ext>
                </a:extLst>
              </a:tr>
              <a:tr h="187629">
                <a:tc>
                  <a:txBody>
                    <a:bodyPr/>
                    <a:lstStyle/>
                    <a:p>
                      <a:pPr algn="l" fontAlgn="b"/>
                      <a:r>
                        <a:rPr lang="en-US" sz="1000" b="0" i="0" u="none" strike="noStrike">
                          <a:solidFill>
                            <a:srgbClr val="000000"/>
                          </a:solidFill>
                          <a:effectLst/>
                          <a:latin typeface="Arial" panose="020B0604020202020204" pitchFamily="34" charset="0"/>
                        </a:rPr>
                        <a:t>Birth date - March19 to March20</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0.69</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2.00</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22111473"/>
                  </a:ext>
                </a:extLst>
              </a:tr>
              <a:tr h="178248">
                <a:tc>
                  <a:txBody>
                    <a:bodyPr/>
                    <a:lstStyle/>
                    <a:p>
                      <a:pPr algn="l" fontAlgn="b"/>
                      <a:r>
                        <a:rPr lang="en-US" sz="1000" b="0" i="0" u="none" strike="noStrike">
                          <a:solidFill>
                            <a:srgbClr val="000000"/>
                          </a:solidFill>
                          <a:effectLst/>
                          <a:latin typeface="Arial" panose="020B0604020202020204" pitchFamily="34" charset="0"/>
                        </a:rPr>
                        <a:t>Birth date - March20 to Feb21</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0.71</a:t>
                      </a:r>
                    </a:p>
                  </a:txBody>
                  <a:tcPr marL="8805" marR="8805" marT="880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0.19</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a:noFill/>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2.03</a:t>
                      </a:r>
                    </a:p>
                  </a:txBody>
                  <a:tcPr marL="8805" marR="8805" marT="880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95208471"/>
                  </a:ext>
                </a:extLst>
              </a:tr>
              <a:tr h="178248">
                <a:tc>
                  <a:txBody>
                    <a:bodyPr/>
                    <a:lstStyle/>
                    <a:p>
                      <a:pPr algn="l" fontAlgn="b"/>
                      <a:r>
                        <a:rPr lang="en-US" sz="1000" b="0" i="0" u="none" strike="noStrike">
                          <a:solidFill>
                            <a:srgbClr val="000000"/>
                          </a:solidFill>
                          <a:effectLst/>
                          <a:latin typeface="Arial" panose="020B0604020202020204" pitchFamily="34" charset="0"/>
                        </a:rPr>
                        <a:t>Birth date - From Feb21</a:t>
                      </a:r>
                    </a:p>
                  </a:txBody>
                  <a:tcPr marL="8805" marR="8805" marT="88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0.66</a:t>
                      </a:r>
                    </a:p>
                  </a:txBody>
                  <a:tcPr marL="8805" marR="8805" marT="880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0.23</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a:solidFill>
                            <a:srgbClr val="000000"/>
                          </a:solidFill>
                          <a:effectLst/>
                          <a:latin typeface="Arial" panose="020B0604020202020204" pitchFamily="34" charset="0"/>
                        </a:rPr>
                        <a:t>0.00</a:t>
                      </a:r>
                    </a:p>
                  </a:txBody>
                  <a:tcPr marL="8805" marR="8805" marT="880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000" b="0" i="0" u="none" strike="noStrike" dirty="0">
                          <a:solidFill>
                            <a:srgbClr val="000000"/>
                          </a:solidFill>
                          <a:effectLst/>
                          <a:latin typeface="Arial" panose="020B0604020202020204" pitchFamily="34" charset="0"/>
                        </a:rPr>
                        <a:t>1.93</a:t>
                      </a:r>
                    </a:p>
                  </a:txBody>
                  <a:tcPr marL="8805" marR="8805" marT="880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70662219"/>
                  </a:ext>
                </a:extLst>
              </a:tr>
            </a:tbl>
          </a:graphicData>
        </a:graphic>
      </p:graphicFrame>
      <p:sp>
        <p:nvSpPr>
          <p:cNvPr id="28" name="Rectangle 27">
            <a:extLst>
              <a:ext uri="{FF2B5EF4-FFF2-40B4-BE49-F238E27FC236}">
                <a16:creationId xmlns:a16="http://schemas.microsoft.com/office/drawing/2014/main" id="{E53D46C5-8DE3-DE29-E535-8248AA659B55}"/>
              </a:ext>
            </a:extLst>
          </p:cNvPr>
          <p:cNvSpPr/>
          <p:nvPr/>
        </p:nvSpPr>
        <p:spPr>
          <a:xfrm flipV="1">
            <a:off x="7219403"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226752"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106750" y="5135733"/>
            <a:ext cx="2103449" cy="1623717"/>
          </a:xfrm>
          <a:prstGeom prst="rect">
            <a:avLst/>
          </a:prstGeom>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592DCC77-5982-D8F3-227A-5488C79EB71F}"/>
              </a:ext>
            </a:extLst>
          </p:cNvPr>
          <p:cNvSpPr/>
          <p:nvPr/>
        </p:nvSpPr>
        <p:spPr>
          <a:xfrm>
            <a:off x="63804" y="4327145"/>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63803" y="763480"/>
            <a:ext cx="5135767" cy="22349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FF74CA6-2269-7C94-D82D-4566033B829C}"/>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pic>
        <p:nvPicPr>
          <p:cNvPr id="14" name="Picture 13">
            <a:extLst>
              <a:ext uri="{FF2B5EF4-FFF2-40B4-BE49-F238E27FC236}">
                <a16:creationId xmlns:a16="http://schemas.microsoft.com/office/drawing/2014/main" id="{BEC19795-B86D-D675-479A-2931AAD01CB9}"/>
              </a:ext>
            </a:extLst>
          </p:cNvPr>
          <p:cNvPicPr>
            <a:picLocks noChangeAspect="1"/>
          </p:cNvPicPr>
          <p:nvPr/>
        </p:nvPicPr>
        <p:blipFill>
          <a:blip r:embed="rId6"/>
          <a:stretch>
            <a:fillRect/>
          </a:stretch>
        </p:blipFill>
        <p:spPr>
          <a:xfrm>
            <a:off x="5598967" y="1369807"/>
            <a:ext cx="6341756" cy="47563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אטופיות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078947788"/>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0">
            <a:extLst>
              <a:ext uri="{28A0092B-C50C-407E-A947-70E740481C1C}">
                <a14:useLocalDpi xmlns:a14="http://schemas.microsoft.com/office/drawing/2010/main" val="0"/>
              </a:ext>
            </a:extLst>
          </a:blip>
          <a:srcRect l="83233" t="38746" r="443" b="39176"/>
          <a:stretch/>
        </p:blipFill>
        <p:spPr>
          <a:xfrm>
            <a:off x="1950037" y="3428999"/>
            <a:ext cx="1115380" cy="905104"/>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83DE1FB-B656-7BA2-E075-0FB6BA2ABCBB}"/>
              </a:ext>
            </a:extLst>
          </p:cNvPr>
          <p:cNvPicPr>
            <a:picLocks noChangeAspect="1"/>
          </p:cNvPicPr>
          <p:nvPr/>
        </p:nvPicPr>
        <p:blipFill>
          <a:blip r:embed="rId11"/>
          <a:stretch>
            <a:fillRect/>
          </a:stretch>
        </p:blipFill>
        <p:spPr>
          <a:xfrm>
            <a:off x="6784054" y="3122512"/>
            <a:ext cx="4832304" cy="362422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7848C828-5C51-F577-A4FC-F1E59B70AE0F}"/>
              </a:ext>
            </a:extLst>
          </p:cNvPr>
          <p:cNvPicPr>
            <a:picLocks noChangeAspect="1"/>
          </p:cNvPicPr>
          <p:nvPr/>
        </p:nvPicPr>
        <p:blipFill>
          <a:blip r:embed="rId12"/>
          <a:stretch>
            <a:fillRect/>
          </a:stretch>
        </p:blipFill>
        <p:spPr>
          <a:xfrm>
            <a:off x="1661614" y="3122512"/>
            <a:ext cx="4832304" cy="3624228"/>
          </a:xfrm>
          <a:prstGeom prst="rect">
            <a:avLst/>
          </a:prstGeom>
          <a:effectLst>
            <a:outerShdw blurRad="50800" dist="38100" dir="2700000" algn="tl" rotWithShape="0">
              <a:prstClr val="black">
                <a:alpha val="40000"/>
              </a:prstClr>
            </a:outerShdw>
          </a:effectLst>
        </p:spPr>
      </p:pic>
      <p:graphicFrame>
        <p:nvGraphicFramePr>
          <p:cNvPr id="18" name="Table 17">
            <a:extLst>
              <a:ext uri="{FF2B5EF4-FFF2-40B4-BE49-F238E27FC236}">
                <a16:creationId xmlns:a16="http://schemas.microsoft.com/office/drawing/2014/main" id="{E682D460-88DE-4326-7C26-45E112AC20AB}"/>
              </a:ext>
            </a:extLst>
          </p:cNvPr>
          <p:cNvGraphicFramePr>
            <a:graphicFrameLocks noGrp="1"/>
          </p:cNvGraphicFramePr>
          <p:nvPr>
            <p:extLst>
              <p:ext uri="{D42A27DB-BD31-4B8C-83A1-F6EECF244321}">
                <p14:modId xmlns:p14="http://schemas.microsoft.com/office/powerpoint/2010/main" val="2635701345"/>
              </p:ext>
            </p:extLst>
          </p:nvPr>
        </p:nvGraphicFramePr>
        <p:xfrm>
          <a:off x="1950037" y="920178"/>
          <a:ext cx="3206501" cy="1443746"/>
        </p:xfrm>
        <a:graphic>
          <a:graphicData uri="http://schemas.openxmlformats.org/drawingml/2006/table">
            <a:tbl>
              <a:tblPr>
                <a:effectLst>
                  <a:outerShdw blurRad="50800" dist="38100" dir="2700000" algn="tl" rotWithShape="0">
                    <a:prstClr val="black">
                      <a:alpha val="40000"/>
                    </a:prstClr>
                  </a:outerShdw>
                </a:effectLst>
              </a:tblPr>
              <a:tblGrid>
                <a:gridCol w="1606805">
                  <a:extLst>
                    <a:ext uri="{9D8B030D-6E8A-4147-A177-3AD203B41FA5}">
                      <a16:colId xmlns:a16="http://schemas.microsoft.com/office/drawing/2014/main" val="1791569664"/>
                    </a:ext>
                  </a:extLst>
                </a:gridCol>
                <a:gridCol w="799848">
                  <a:extLst>
                    <a:ext uri="{9D8B030D-6E8A-4147-A177-3AD203B41FA5}">
                      <a16:colId xmlns:a16="http://schemas.microsoft.com/office/drawing/2014/main" val="1989570233"/>
                    </a:ext>
                  </a:extLst>
                </a:gridCol>
                <a:gridCol w="799848">
                  <a:extLst>
                    <a:ext uri="{9D8B030D-6E8A-4147-A177-3AD203B41FA5}">
                      <a16:colId xmlns:a16="http://schemas.microsoft.com/office/drawing/2014/main" val="3803195828"/>
                    </a:ext>
                  </a:extLst>
                </a:gridCol>
              </a:tblGrid>
              <a:tr h="251086">
                <a:tc rowSpan="2">
                  <a:txBody>
                    <a:bodyPr/>
                    <a:lstStyle/>
                    <a:p>
                      <a:pPr algn="ctr" fontAlgn="ctr"/>
                      <a:r>
                        <a:rPr lang="en-US" sz="1100" b="1" i="0" u="none" strike="noStrike">
                          <a:solidFill>
                            <a:srgbClr val="000000"/>
                          </a:solidFill>
                          <a:effectLst/>
                          <a:latin typeface="Arial" panose="020B0604020202020204" pitchFamily="34" charset="0"/>
                        </a:rPr>
                        <a:t>Group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2">
                  <a:txBody>
                    <a:bodyPr/>
                    <a:lstStyle/>
                    <a:p>
                      <a:pPr algn="ctr" fontAlgn="ctr"/>
                      <a:r>
                        <a:rPr lang="en-US" sz="1100" b="1" i="0" u="none" strike="noStrike">
                          <a:solidFill>
                            <a:srgbClr val="000000"/>
                          </a:solidFill>
                          <a:effectLst/>
                          <a:latin typeface="Arial" panose="020B0604020202020204" pitchFamily="34" charset="0"/>
                        </a:rPr>
                        <a:t>Probability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extLst>
                  <a:ext uri="{0D108BD9-81ED-4DB2-BD59-A6C34878D82A}">
                    <a16:rowId xmlns:a16="http://schemas.microsoft.com/office/drawing/2014/main" val="545538654"/>
                  </a:ext>
                </a:extLst>
              </a:tr>
              <a:tr h="238532">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1Y</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2y</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620346159"/>
                  </a:ext>
                </a:extLst>
              </a:tr>
              <a:tr h="238532">
                <a:tc>
                  <a:txBody>
                    <a:bodyPr/>
                    <a:lstStyle/>
                    <a:p>
                      <a:pPr algn="l" fontAlgn="ctr"/>
                      <a:r>
                        <a:rPr lang="en-US" sz="1100" b="0" i="0" u="none" strike="noStrike" dirty="0">
                          <a:solidFill>
                            <a:srgbClr val="000000"/>
                          </a:solidFill>
                          <a:effectLst/>
                          <a:latin typeface="Arial" panose="020B0604020202020204" pitchFamily="34" charset="0"/>
                        </a:rPr>
                        <a:t>Up to March19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0.59</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0.38</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35008554"/>
                  </a:ext>
                </a:extLst>
              </a:tr>
              <a:tr h="238532">
                <a:tc>
                  <a:txBody>
                    <a:bodyPr/>
                    <a:lstStyle/>
                    <a:p>
                      <a:pPr algn="l" fontAlgn="ctr"/>
                      <a:r>
                        <a:rPr lang="en-US" sz="1100" b="0" i="0" u="none" strike="noStrike">
                          <a:solidFill>
                            <a:srgbClr val="000000"/>
                          </a:solidFill>
                          <a:effectLst/>
                          <a:latin typeface="Arial" panose="020B0604020202020204" pitchFamily="34" charset="0"/>
                        </a:rPr>
                        <a:t>March19 to March 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0.55</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4544122"/>
                  </a:ext>
                </a:extLst>
              </a:tr>
              <a:tr h="238532">
                <a:tc>
                  <a:txBody>
                    <a:bodyPr/>
                    <a:lstStyle/>
                    <a:p>
                      <a:pPr algn="l" fontAlgn="ctr"/>
                      <a:r>
                        <a:rPr lang="en-US" sz="1100" b="0" i="0" u="none" strike="noStrike">
                          <a:solidFill>
                            <a:srgbClr val="000000"/>
                          </a:solidFill>
                          <a:effectLst/>
                          <a:latin typeface="Arial" panose="020B0604020202020204" pitchFamily="34" charset="0"/>
                        </a:rPr>
                        <a:t>March20 to Feb21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0.60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0.55</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43017458"/>
                  </a:ext>
                </a:extLst>
              </a:tr>
              <a:tr h="238532">
                <a:tc>
                  <a:txBody>
                    <a:bodyPr/>
                    <a:lstStyle/>
                    <a:p>
                      <a:pPr algn="l" fontAlgn="ctr"/>
                      <a:r>
                        <a:rPr lang="en-US" sz="1100" b="0" i="0" u="none" strike="noStrike">
                          <a:solidFill>
                            <a:srgbClr val="000000"/>
                          </a:solidFill>
                          <a:effectLst/>
                          <a:latin typeface="Arial" panose="020B0604020202020204" pitchFamily="34" charset="0"/>
                        </a:rPr>
                        <a:t>From Feb21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0.74</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he-IL" sz="1100" b="0" i="0" u="none" strike="noStrike" dirty="0">
                          <a:solidFill>
                            <a:srgbClr val="000000"/>
                          </a:solidFill>
                          <a:effectLst/>
                          <a:latin typeface="Arial" panose="020B0604020202020204" pitchFamily="34" charset="0"/>
                        </a:rPr>
                        <a:t>0.54</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2650121"/>
                  </a:ext>
                </a:extLst>
              </a:tr>
            </a:tbl>
          </a:graphicData>
        </a:graphic>
      </p:graphicFrame>
      <p:pic>
        <p:nvPicPr>
          <p:cNvPr id="19" name="Picture 18" descr="A picture containing text, screenshot, diagram, line&#10;&#10;Description automatically generated">
            <a:extLst>
              <a:ext uri="{FF2B5EF4-FFF2-40B4-BE49-F238E27FC236}">
                <a16:creationId xmlns:a16="http://schemas.microsoft.com/office/drawing/2014/main" id="{2E1308C1-F7FA-10A3-FB2E-1703A80217B9}"/>
              </a:ext>
            </a:extLst>
          </p:cNvPr>
          <p:cNvPicPr>
            <a:picLocks noChangeAspect="1"/>
          </p:cNvPicPr>
          <p:nvPr/>
        </p:nvPicPr>
        <p:blipFill rotWithShape="1">
          <a:blip r:embed="rId13">
            <a:extLst>
              <a:ext uri="{28A0092B-C50C-407E-A947-70E740481C1C}">
                <a14:useLocalDpi xmlns:a14="http://schemas.microsoft.com/office/drawing/2010/main" val="0"/>
              </a:ext>
            </a:extLst>
          </a:blip>
          <a:srcRect l="83381" t="39102" b="39517"/>
          <a:stretch/>
        </p:blipFill>
        <p:spPr>
          <a:xfrm>
            <a:off x="5964097" y="1200302"/>
            <a:ext cx="1518877" cy="11724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pic>
        <p:nvPicPr>
          <p:cNvPr id="2" name="Picture 1">
            <a:extLst>
              <a:ext uri="{FF2B5EF4-FFF2-40B4-BE49-F238E27FC236}">
                <a16:creationId xmlns:a16="http://schemas.microsoft.com/office/drawing/2014/main" id="{FBF55DD9-AC99-9311-2B1D-8691CD6B35EE}"/>
              </a:ext>
            </a:extLst>
          </p:cNvPr>
          <p:cNvPicPr>
            <a:picLocks noChangeAspect="1"/>
          </p:cNvPicPr>
          <p:nvPr/>
        </p:nvPicPr>
        <p:blipFill>
          <a:blip r:embed="rId4"/>
          <a:stretch>
            <a:fillRect/>
          </a:stretch>
        </p:blipFill>
        <p:spPr>
          <a:xfrm>
            <a:off x="753979" y="2440700"/>
            <a:ext cx="4832304" cy="3624228"/>
          </a:xfrm>
          <a:prstGeom prst="rect">
            <a:avLst/>
          </a:prstGeom>
          <a:effectLst>
            <a:outerShdw blurRad="50800" dist="38100" dir="2700000" algn="tl" rotWithShape="0">
              <a:prstClr val="black">
                <a:alpha val="40000"/>
              </a:prstClr>
            </a:outerShdw>
          </a:effectLst>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אטופית בהסתברות 0</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0.7?</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70%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15" name="Oval 14">
            <a:extLst>
              <a:ext uri="{FF2B5EF4-FFF2-40B4-BE49-F238E27FC236}">
                <a16:creationId xmlns:a16="http://schemas.microsoft.com/office/drawing/2014/main" id="{B8128F49-8AF1-7968-15DF-A4C55705775F}"/>
              </a:ext>
            </a:extLst>
          </p:cNvPr>
          <p:cNvSpPr/>
          <p:nvPr/>
        </p:nvSpPr>
        <p:spPr>
          <a:xfrm>
            <a:off x="2199130" y="5514788"/>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287667" y="3690719"/>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להמחיש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250523" y="3471530"/>
            <a:ext cx="4520750" cy="3141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8" name="Table 7">
            <a:extLst>
              <a:ext uri="{FF2B5EF4-FFF2-40B4-BE49-F238E27FC236}">
                <a16:creationId xmlns:a16="http://schemas.microsoft.com/office/drawing/2014/main" id="{521053C8-A402-49BA-DAF3-4A6C9990E477}"/>
              </a:ext>
            </a:extLst>
          </p:cNvPr>
          <p:cNvGraphicFramePr>
            <a:graphicFrameLocks noGrp="1"/>
          </p:cNvGraphicFramePr>
          <p:nvPr>
            <p:extLst>
              <p:ext uri="{D42A27DB-BD31-4B8C-83A1-F6EECF244321}">
                <p14:modId xmlns:p14="http://schemas.microsoft.com/office/powerpoint/2010/main" val="3830109465"/>
              </p:ext>
            </p:extLst>
          </p:nvPr>
        </p:nvGraphicFramePr>
        <p:xfrm>
          <a:off x="115447" y="307488"/>
          <a:ext cx="5483108" cy="4526136"/>
        </p:xfrm>
        <a:graphic>
          <a:graphicData uri="http://schemas.openxmlformats.org/drawingml/2006/table">
            <a:tbl>
              <a:tblPr>
                <a:effectLst>
                  <a:outerShdw blurRad="50800" dist="38100" dir="2700000" algn="tl" rotWithShape="0">
                    <a:prstClr val="black">
                      <a:alpha val="40000"/>
                    </a:prstClr>
                  </a:outerShdw>
                </a:effectLst>
              </a:tblPr>
              <a:tblGrid>
                <a:gridCol w="2952443">
                  <a:extLst>
                    <a:ext uri="{9D8B030D-6E8A-4147-A177-3AD203B41FA5}">
                      <a16:colId xmlns:a16="http://schemas.microsoft.com/office/drawing/2014/main" val="342344258"/>
                    </a:ext>
                  </a:extLst>
                </a:gridCol>
                <a:gridCol w="843555">
                  <a:extLst>
                    <a:ext uri="{9D8B030D-6E8A-4147-A177-3AD203B41FA5}">
                      <a16:colId xmlns:a16="http://schemas.microsoft.com/office/drawing/2014/main" val="4281846025"/>
                    </a:ext>
                  </a:extLst>
                </a:gridCol>
                <a:gridCol w="843555">
                  <a:extLst>
                    <a:ext uri="{9D8B030D-6E8A-4147-A177-3AD203B41FA5}">
                      <a16:colId xmlns:a16="http://schemas.microsoft.com/office/drawing/2014/main" val="2794453730"/>
                    </a:ext>
                  </a:extLst>
                </a:gridCol>
                <a:gridCol w="843555">
                  <a:extLst>
                    <a:ext uri="{9D8B030D-6E8A-4147-A177-3AD203B41FA5}">
                      <a16:colId xmlns:a16="http://schemas.microsoft.com/office/drawing/2014/main" val="4113371597"/>
                    </a:ext>
                  </a:extLst>
                </a:gridCol>
              </a:tblGrid>
              <a:tr h="236970">
                <a:tc rowSpan="2">
                  <a:txBody>
                    <a:bodyPr/>
                    <a:lstStyle/>
                    <a:p>
                      <a:pPr algn="l" fontAlgn="ctr"/>
                      <a:r>
                        <a:rPr lang="en-US" sz="1100" b="1" i="0" u="none" strike="noStrike">
                          <a:solidFill>
                            <a:srgbClr val="000000"/>
                          </a:solidFill>
                          <a:effectLst/>
                          <a:latin typeface="Arial" panose="020B060402020202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3">
                  <a:txBody>
                    <a:bodyPr/>
                    <a:lstStyle/>
                    <a:p>
                      <a:pPr algn="ctr" fontAlgn="ctr"/>
                      <a:r>
                        <a:rPr lang="en-US" sz="1100" b="1" i="0" u="none" strike="noStrike">
                          <a:solidFill>
                            <a:srgbClr val="000000"/>
                          </a:solidFill>
                          <a:effectLst/>
                          <a:latin typeface="Arial" panose="020B0604020202020204" pitchFamily="34" charset="0"/>
                        </a:rPr>
                        <a:t>Logistic GAM's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42977996"/>
                  </a:ext>
                </a:extLst>
              </a:tr>
              <a:tr h="225122">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964756363"/>
                  </a:ext>
                </a:extLst>
              </a:tr>
              <a:tr h="225122">
                <a:tc>
                  <a:txBody>
                    <a:bodyPr/>
                    <a:lstStyle/>
                    <a:p>
                      <a:pPr algn="l" fontAlgn="b"/>
                      <a:r>
                        <a:rPr lang="en-US" sz="1100" b="0" i="0" u="none" strike="noStrike">
                          <a:solidFill>
                            <a:srgbClr val="000000"/>
                          </a:solidFill>
                          <a:effectLst/>
                          <a:latin typeface="Arial" panose="020B060402020202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-1.56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0.48</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602651756"/>
                  </a:ext>
                </a:extLst>
              </a:tr>
              <a:tr h="225122">
                <a:tc>
                  <a:txBody>
                    <a:bodyPr/>
                    <a:lstStyle/>
                    <a:p>
                      <a:pPr algn="l" fontAlgn="b"/>
                      <a:r>
                        <a:rPr lang="en-US" sz="1100" b="0" i="0" u="none" strike="noStrike">
                          <a:solidFill>
                            <a:srgbClr val="000000"/>
                          </a:solidFill>
                          <a:effectLst/>
                          <a:latin typeface="Arial" panose="020B0604020202020204" pitchFamily="34" charset="0"/>
                        </a:rPr>
                        <a:t>SES Groups 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0.50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69920708"/>
                  </a:ext>
                </a:extLst>
              </a:tr>
              <a:tr h="225122">
                <a:tc>
                  <a:txBody>
                    <a:bodyPr/>
                    <a:lstStyle/>
                    <a:p>
                      <a:pPr algn="l" fontAlgn="b"/>
                      <a:r>
                        <a:rPr lang="en-US" sz="1100" b="0" i="0" u="none" strike="noStrike">
                          <a:solidFill>
                            <a:srgbClr val="000000"/>
                          </a:solidFill>
                          <a:effectLst/>
                          <a:latin typeface="Arial" panose="020B0604020202020204" pitchFamily="34" charset="0"/>
                        </a:rPr>
                        <a:t>SES Groups 9-10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872772268"/>
                  </a:ext>
                </a:extLst>
              </a:tr>
              <a:tr h="225122">
                <a:tc>
                  <a:txBody>
                    <a:bodyPr/>
                    <a:lstStyle/>
                    <a:p>
                      <a:pPr algn="l" fontAlgn="b"/>
                      <a:r>
                        <a:rPr lang="en-US" sz="1100" b="0" i="0" u="none" strike="noStrike">
                          <a:solidFill>
                            <a:srgbClr val="000000"/>
                          </a:solidFill>
                          <a:effectLst/>
                          <a:latin typeface="Arial" panose="020B0604020202020204" pitchFamily="34" charset="0"/>
                        </a:rPr>
                        <a:t>Gender - Female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45337313"/>
                  </a:ext>
                </a:extLst>
              </a:tr>
              <a:tr h="236970">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014257374"/>
                  </a:ext>
                </a:extLst>
              </a:tr>
              <a:tr h="225122">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81185645"/>
                  </a:ext>
                </a:extLst>
              </a:tr>
              <a:tr h="225122">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15008960"/>
                  </a:ext>
                </a:extLst>
              </a:tr>
              <a:tr h="225122">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880008918"/>
                  </a:ext>
                </a:extLst>
              </a:tr>
              <a:tr h="225122">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334383324"/>
                  </a:ext>
                </a:extLst>
              </a:tr>
              <a:tr h="225122">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91824248"/>
                  </a:ext>
                </a:extLst>
              </a:tr>
              <a:tr h="225122">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0.15</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0.08</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750592261"/>
                  </a:ext>
                </a:extLst>
              </a:tr>
              <a:tr h="225122">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29290587"/>
                  </a:ext>
                </a:extLst>
              </a:tr>
              <a:tr h="225122">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2996112"/>
                  </a:ext>
                </a:extLst>
              </a:tr>
              <a:tr h="225122">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0.48</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123422254"/>
                  </a:ext>
                </a:extLst>
              </a:tr>
              <a:tr h="225122">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0403617"/>
                  </a:ext>
                </a:extLst>
              </a:tr>
              <a:tr h="225122">
                <a:tc>
                  <a:txBody>
                    <a:bodyPr/>
                    <a:lstStyle/>
                    <a:p>
                      <a:pPr algn="l" fontAlgn="b"/>
                      <a:r>
                        <a:rPr lang="en-US" sz="1100" b="0" i="0" u="none" strike="noStrike">
                          <a:solidFill>
                            <a:srgbClr val="000000"/>
                          </a:solidFill>
                          <a:effectLst/>
                          <a:latin typeface="Arial" panose="020B0604020202020204" pitchFamily="34" charset="0"/>
                        </a:rPr>
                        <a:t>Birth date - March19 to March20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2CC"/>
                    </a:solidFill>
                  </a:tcPr>
                </a:tc>
                <a:tc rowSpan="3">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9286466"/>
                  </a:ext>
                </a:extLst>
              </a:tr>
              <a:tr h="225122">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solidFill>
                      <a:srgbClr val="FFF2CC"/>
                    </a:solidFill>
                  </a:tcPr>
                </a:tc>
                <a:tc vMerge="1">
                  <a:txBody>
                    <a:bodyPr/>
                    <a:lstStyle/>
                    <a:p>
                      <a:pPr rtl="1"/>
                      <a:endParaRPr lang="he-IL"/>
                    </a:p>
                  </a:txBody>
                  <a:tcPr/>
                </a:tc>
                <a:extLst>
                  <a:ext uri="{0D108BD9-81ED-4DB2-BD59-A6C34878D82A}">
                    <a16:rowId xmlns:a16="http://schemas.microsoft.com/office/drawing/2014/main" val="3418211352"/>
                  </a:ext>
                </a:extLst>
              </a:tr>
              <a:tr h="225122">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vMerge="1">
                  <a:txBody>
                    <a:bodyPr/>
                    <a:lstStyle/>
                    <a:p>
                      <a:pPr rtl="1"/>
                      <a:endParaRPr lang="he-IL"/>
                    </a:p>
                  </a:txBody>
                  <a:tcPr/>
                </a:tc>
                <a:extLst>
                  <a:ext uri="{0D108BD9-81ED-4DB2-BD59-A6C34878D82A}">
                    <a16:rowId xmlns:a16="http://schemas.microsoft.com/office/drawing/2014/main" val="1944587521"/>
                  </a:ext>
                </a:extLst>
              </a:tr>
            </a:tbl>
          </a:graphicData>
        </a:graphic>
      </p:graphicFrame>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77690" y="4926794"/>
            <a:ext cx="2103449" cy="1623717"/>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13A59DE5-8A89-B622-D3AA-2F1A8CE26C75}"/>
              </a:ext>
            </a:extLst>
          </p:cNvPr>
          <p:cNvSpPr/>
          <p:nvPr/>
        </p:nvSpPr>
        <p:spPr>
          <a:xfrm>
            <a:off x="100638" y="4194628"/>
            <a:ext cx="5483110" cy="63899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DF7D7B99-FC62-127C-0BB9-3B2E80E23A11}"/>
              </a:ext>
            </a:extLst>
          </p:cNvPr>
          <p:cNvPicPr>
            <a:picLocks noChangeAspect="1"/>
          </p:cNvPicPr>
          <p:nvPr/>
        </p:nvPicPr>
        <p:blipFill>
          <a:blip r:embed="rId6"/>
          <a:stretch>
            <a:fillRect/>
          </a:stretch>
        </p:blipFill>
        <p:spPr>
          <a:xfrm>
            <a:off x="5818800" y="1693085"/>
            <a:ext cx="6034848" cy="45261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10" name="Table 9">
            <a:extLst>
              <a:ext uri="{FF2B5EF4-FFF2-40B4-BE49-F238E27FC236}">
                <a16:creationId xmlns:a16="http://schemas.microsoft.com/office/drawing/2014/main" id="{37AB01DC-446C-52D1-F5E3-7EB8F482A9FE}"/>
              </a:ext>
            </a:extLst>
          </p:cNvPr>
          <p:cNvGraphicFramePr>
            <a:graphicFrameLocks noGrp="1"/>
          </p:cNvGraphicFramePr>
          <p:nvPr>
            <p:extLst>
              <p:ext uri="{D42A27DB-BD31-4B8C-83A1-F6EECF244321}">
                <p14:modId xmlns:p14="http://schemas.microsoft.com/office/powerpoint/2010/main" val="3338809890"/>
              </p:ext>
            </p:extLst>
          </p:nvPr>
        </p:nvGraphicFramePr>
        <p:xfrm>
          <a:off x="80754" y="66635"/>
          <a:ext cx="5310912" cy="5206691"/>
        </p:xfrm>
        <a:graphic>
          <a:graphicData uri="http://schemas.openxmlformats.org/drawingml/2006/table">
            <a:tbl>
              <a:tblPr>
                <a:effectLst>
                  <a:outerShdw blurRad="50800" dist="38100" dir="2700000" algn="tl" rotWithShape="0">
                    <a:prstClr val="black">
                      <a:alpha val="40000"/>
                    </a:prstClr>
                  </a:outerShdw>
                </a:effectLst>
              </a:tblPr>
              <a:tblGrid>
                <a:gridCol w="2859720">
                  <a:extLst>
                    <a:ext uri="{9D8B030D-6E8A-4147-A177-3AD203B41FA5}">
                      <a16:colId xmlns:a16="http://schemas.microsoft.com/office/drawing/2014/main" val="3682119772"/>
                    </a:ext>
                  </a:extLst>
                </a:gridCol>
                <a:gridCol w="817064">
                  <a:extLst>
                    <a:ext uri="{9D8B030D-6E8A-4147-A177-3AD203B41FA5}">
                      <a16:colId xmlns:a16="http://schemas.microsoft.com/office/drawing/2014/main" val="774559318"/>
                    </a:ext>
                  </a:extLst>
                </a:gridCol>
                <a:gridCol w="817064">
                  <a:extLst>
                    <a:ext uri="{9D8B030D-6E8A-4147-A177-3AD203B41FA5}">
                      <a16:colId xmlns:a16="http://schemas.microsoft.com/office/drawing/2014/main" val="3507976593"/>
                    </a:ext>
                  </a:extLst>
                </a:gridCol>
                <a:gridCol w="817064">
                  <a:extLst>
                    <a:ext uri="{9D8B030D-6E8A-4147-A177-3AD203B41FA5}">
                      <a16:colId xmlns:a16="http://schemas.microsoft.com/office/drawing/2014/main" val="24230237"/>
                    </a:ext>
                  </a:extLst>
                </a:gridCol>
              </a:tblGrid>
              <a:tr h="215099">
                <a:tc rowSpan="2">
                  <a:txBody>
                    <a:bodyPr/>
                    <a:lstStyle/>
                    <a:p>
                      <a:pPr algn="l" fontAlgn="ctr"/>
                      <a:r>
                        <a:rPr lang="en-US" sz="1100" b="1" i="0" u="none" strike="noStrike" dirty="0">
                          <a:solidFill>
                            <a:srgbClr val="000000"/>
                          </a:solidFill>
                          <a:effectLst/>
                          <a:latin typeface="Arial" panose="020B0604020202020204" pitchFamily="34" charset="0"/>
                        </a:rPr>
                        <a:t>Variable</a:t>
                      </a:r>
                    </a:p>
                  </a:txBody>
                  <a:tcPr marL="9141" marR="9141" marT="9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3">
                  <a:txBody>
                    <a:bodyPr/>
                    <a:lstStyle/>
                    <a:p>
                      <a:pPr algn="ctr" fontAlgn="ctr"/>
                      <a:r>
                        <a:rPr lang="en-US" sz="1100" b="1" i="0" u="none" strike="noStrike">
                          <a:solidFill>
                            <a:srgbClr val="000000"/>
                          </a:solidFill>
                          <a:effectLst/>
                          <a:latin typeface="Arial" panose="020B0604020202020204" pitchFamily="34" charset="0"/>
                        </a:rPr>
                        <a:t>Logistic GAM's model</a:t>
                      </a:r>
                    </a:p>
                  </a:txBody>
                  <a:tcPr marL="9141" marR="9141" marT="914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3623659833"/>
                  </a:ext>
                </a:extLst>
              </a:tr>
              <a:tr h="207983">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141" marR="9141" marT="914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141" marR="9141" marT="9141"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141" marR="9141" marT="914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418187409"/>
                  </a:ext>
                </a:extLst>
              </a:tr>
              <a:tr h="207983">
                <a:tc>
                  <a:txBody>
                    <a:bodyPr/>
                    <a:lstStyle/>
                    <a:p>
                      <a:pPr algn="l" fontAlgn="b"/>
                      <a:r>
                        <a:rPr lang="en-US" sz="1100" b="0" i="0" u="none" strike="noStrike">
                          <a:solidFill>
                            <a:srgbClr val="000000"/>
                          </a:solidFill>
                          <a:effectLst/>
                          <a:latin typeface="Arial" panose="020B0604020202020204" pitchFamily="34" charset="0"/>
                        </a:rPr>
                        <a:t>Intercept</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-1.03</a:t>
                      </a:r>
                    </a:p>
                  </a:txBody>
                  <a:tcPr marL="9141" marR="9141" marT="914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0.56</a:t>
                      </a:r>
                    </a:p>
                  </a:txBody>
                  <a:tcPr marL="9141" marR="9141" marT="9141"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141" marR="9141" marT="914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2744207429"/>
                  </a:ext>
                </a:extLst>
              </a:tr>
              <a:tr h="207983">
                <a:tc>
                  <a:txBody>
                    <a:bodyPr/>
                    <a:lstStyle/>
                    <a:p>
                      <a:pPr algn="l" fontAlgn="b"/>
                      <a:r>
                        <a:rPr lang="en-US" sz="1100" b="0" i="0" u="none" strike="noStrike">
                          <a:solidFill>
                            <a:srgbClr val="000000"/>
                          </a:solidFill>
                          <a:effectLst/>
                          <a:latin typeface="Arial" panose="020B0604020202020204" pitchFamily="34" charset="0"/>
                        </a:rPr>
                        <a:t>SES Groups 6-8</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948102324"/>
                  </a:ext>
                </a:extLst>
              </a:tr>
              <a:tr h="207983">
                <a:tc>
                  <a:txBody>
                    <a:bodyPr/>
                    <a:lstStyle/>
                    <a:p>
                      <a:pPr algn="l" fontAlgn="b"/>
                      <a:r>
                        <a:rPr lang="en-US" sz="1100" b="0" i="0" u="none" strike="noStrike">
                          <a:solidFill>
                            <a:srgbClr val="000000"/>
                          </a:solidFill>
                          <a:effectLst/>
                          <a:latin typeface="Arial" panose="020B0604020202020204" pitchFamily="34" charset="0"/>
                        </a:rPr>
                        <a:t>SES Groups 9-10</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0.62</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75573220"/>
                  </a:ext>
                </a:extLst>
              </a:tr>
              <a:tr h="207983">
                <a:tc>
                  <a:txBody>
                    <a:bodyPr/>
                    <a:lstStyle/>
                    <a:p>
                      <a:pPr algn="l" fontAlgn="b"/>
                      <a:r>
                        <a:rPr lang="en-US" sz="1100" b="0" i="0" u="none" strike="noStrike">
                          <a:solidFill>
                            <a:srgbClr val="000000"/>
                          </a:solidFill>
                          <a:effectLst/>
                          <a:latin typeface="Arial" panose="020B0604020202020204" pitchFamily="34" charset="0"/>
                        </a:rPr>
                        <a:t>Gender - Female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-0.17</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04543208"/>
                  </a:ext>
                </a:extLst>
              </a:tr>
              <a:tr h="207983">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24702855"/>
                  </a:ext>
                </a:extLst>
              </a:tr>
              <a:tr h="207983">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-0.46</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211126382"/>
                  </a:ext>
                </a:extLst>
              </a:tr>
              <a:tr h="207983">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0.14</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07448665"/>
                  </a:ext>
                </a:extLst>
              </a:tr>
              <a:tr h="207983">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0.59</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10254444"/>
                  </a:ext>
                </a:extLst>
              </a:tr>
              <a:tr h="207983">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3661085"/>
                  </a:ext>
                </a:extLst>
              </a:tr>
              <a:tr h="207983">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0.84</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646208664"/>
                  </a:ext>
                </a:extLst>
              </a:tr>
              <a:tr h="207983">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0.53</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90537843"/>
                  </a:ext>
                </a:extLst>
              </a:tr>
              <a:tr h="207983">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0.14</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0.14</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0.32</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897183228"/>
                  </a:ext>
                </a:extLst>
              </a:tr>
              <a:tr h="207983">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0.06</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749767585"/>
                  </a:ext>
                </a:extLst>
              </a:tr>
              <a:tr h="207983">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0.95</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73261870"/>
                  </a:ext>
                </a:extLst>
              </a:tr>
              <a:tr h="207983">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0.17</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0.50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84921005"/>
                  </a:ext>
                </a:extLst>
              </a:tr>
              <a:tr h="207983">
                <a:tc>
                  <a:txBody>
                    <a:bodyPr/>
                    <a:lstStyle/>
                    <a:p>
                      <a:pPr algn="l" fontAlgn="b"/>
                      <a:r>
                        <a:rPr lang="en-US" sz="1100" b="0" i="0" u="none" strike="noStrike">
                          <a:solidFill>
                            <a:srgbClr val="000000"/>
                          </a:solidFill>
                          <a:effectLst/>
                          <a:latin typeface="Arial" panose="020B0604020202020204" pitchFamily="34" charset="0"/>
                        </a:rPr>
                        <a:t>Vaccine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0.51</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0.28</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126377392"/>
                  </a:ext>
                </a:extLst>
              </a:tr>
              <a:tr h="207983">
                <a:tc>
                  <a:txBody>
                    <a:bodyPr/>
                    <a:lstStyle/>
                    <a:p>
                      <a:pPr algn="l" fontAlgn="b"/>
                      <a:r>
                        <a:rPr lang="en-US" sz="1100" b="0" i="0" u="none" strike="noStrike">
                          <a:solidFill>
                            <a:srgbClr val="000000"/>
                          </a:solidFill>
                          <a:effectLst/>
                          <a:latin typeface="Arial" panose="020B0604020202020204" pitchFamily="34" charset="0"/>
                        </a:rPr>
                        <a:t>Nursing at 1st year - Private nany</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-0.37</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0.23</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755753947"/>
                  </a:ext>
                </a:extLst>
              </a:tr>
              <a:tr h="207983">
                <a:tc>
                  <a:txBody>
                    <a:bodyPr/>
                    <a:lstStyle/>
                    <a:p>
                      <a:pPr algn="l" fontAlgn="b"/>
                      <a:r>
                        <a:rPr lang="en-US" sz="1100" b="0" i="0" u="none" strike="noStrike">
                          <a:solidFill>
                            <a:srgbClr val="000000"/>
                          </a:solidFill>
                          <a:effectLst/>
                          <a:latin typeface="Arial" panose="020B0604020202020204" pitchFamily="34" charset="0"/>
                        </a:rPr>
                        <a:t>Nursing at 1st year - Day care</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-0.09</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0.47</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836661053"/>
                  </a:ext>
                </a:extLst>
              </a:tr>
              <a:tr h="207983">
                <a:tc>
                  <a:txBody>
                    <a:bodyPr/>
                    <a:lstStyle/>
                    <a:p>
                      <a:pPr algn="l" fontAlgn="b"/>
                      <a:r>
                        <a:rPr lang="en-US" sz="1100" b="0" i="0" u="none" strike="noStrike">
                          <a:solidFill>
                            <a:srgbClr val="000000"/>
                          </a:solidFill>
                          <a:effectLst/>
                          <a:latin typeface="Arial" panose="020B0604020202020204" pitchFamily="34" charset="0"/>
                        </a:rPr>
                        <a:t>Atopic disease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0.85</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315979060"/>
                  </a:ext>
                </a:extLst>
              </a:tr>
              <a:tr h="207983">
                <a:tc>
                  <a:txBody>
                    <a:bodyPr/>
                    <a:lstStyle/>
                    <a:p>
                      <a:pPr algn="l" fontAlgn="b"/>
                      <a:r>
                        <a:rPr lang="en-US" sz="1100" b="0" i="0" u="none" strike="noStrike">
                          <a:solidFill>
                            <a:srgbClr val="000000"/>
                          </a:solidFill>
                          <a:effectLst/>
                          <a:latin typeface="Arial" panose="020B0604020202020204" pitchFamily="34" charset="0"/>
                        </a:rPr>
                        <a:t>Antibiotic treatment 1st year</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0.75</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141" marR="9141" marT="9141"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692574719"/>
                  </a:ext>
                </a:extLst>
              </a:tr>
              <a:tr h="207983">
                <a:tc>
                  <a:txBody>
                    <a:bodyPr/>
                    <a:lstStyle/>
                    <a:p>
                      <a:pPr algn="l" fontAlgn="b"/>
                      <a:r>
                        <a:rPr lang="en-US" sz="1100" b="0" i="0" u="none" strike="noStrike">
                          <a:solidFill>
                            <a:srgbClr val="000000"/>
                          </a:solidFill>
                          <a:effectLst/>
                          <a:latin typeface="Arial" panose="020B0604020202020204" pitchFamily="34" charset="0"/>
                        </a:rPr>
                        <a:t>Birth date - March19 to March20</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a:noFill/>
                    </a:lnL>
                    <a:lnR>
                      <a:noFill/>
                    </a:lnR>
                    <a:lnT>
                      <a:noFill/>
                    </a:lnT>
                    <a:lnB>
                      <a:noFill/>
                    </a:lnB>
                    <a:solidFill>
                      <a:srgbClr val="FFF2CC"/>
                    </a:solidFill>
                  </a:tcPr>
                </a:tc>
                <a:tc rowSpan="3">
                  <a:txBody>
                    <a:bodyPr/>
                    <a:lstStyle/>
                    <a:p>
                      <a:pPr algn="ctr" fontAlgn="ctr"/>
                      <a:r>
                        <a:rPr lang="he-IL" sz="1100" b="0" i="0" u="none" strike="noStrike">
                          <a:solidFill>
                            <a:srgbClr val="000000"/>
                          </a:solidFill>
                          <a:effectLst/>
                          <a:latin typeface="Arial" panose="020B0604020202020204" pitchFamily="34" charset="0"/>
                        </a:rPr>
                        <a:t>0.00</a:t>
                      </a:r>
                    </a:p>
                  </a:txBody>
                  <a:tcPr marL="9141" marR="9141" marT="914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93067470"/>
                  </a:ext>
                </a:extLst>
              </a:tr>
              <a:tr h="207983">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a:noFill/>
                    </a:lnL>
                    <a:lnR>
                      <a:noFill/>
                    </a:lnR>
                    <a:lnT>
                      <a:noFill/>
                    </a:lnT>
                    <a:lnB>
                      <a:noFill/>
                    </a:lnB>
                    <a:solidFill>
                      <a:srgbClr val="FFF2CC"/>
                    </a:solidFill>
                  </a:tcPr>
                </a:tc>
                <a:tc vMerge="1">
                  <a:txBody>
                    <a:bodyPr/>
                    <a:lstStyle/>
                    <a:p>
                      <a:pPr rtl="1"/>
                      <a:endParaRPr lang="he-IL"/>
                    </a:p>
                  </a:txBody>
                  <a:tcPr/>
                </a:tc>
                <a:extLst>
                  <a:ext uri="{0D108BD9-81ED-4DB2-BD59-A6C34878D82A}">
                    <a16:rowId xmlns:a16="http://schemas.microsoft.com/office/drawing/2014/main" val="3106823190"/>
                  </a:ext>
                </a:extLst>
              </a:tr>
              <a:tr h="207983">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141" marR="9141" marT="914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141" marR="9141" marT="914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 </a:t>
                      </a:r>
                    </a:p>
                  </a:txBody>
                  <a:tcPr marL="9141" marR="9141" marT="9141"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vMerge="1">
                  <a:txBody>
                    <a:bodyPr/>
                    <a:lstStyle/>
                    <a:p>
                      <a:pPr rtl="1"/>
                      <a:endParaRPr lang="he-IL"/>
                    </a:p>
                  </a:txBody>
                  <a:tcPr/>
                </a:tc>
                <a:extLst>
                  <a:ext uri="{0D108BD9-81ED-4DB2-BD59-A6C34878D82A}">
                    <a16:rowId xmlns:a16="http://schemas.microsoft.com/office/drawing/2014/main" val="3554703262"/>
                  </a:ext>
                </a:extLst>
              </a:tr>
            </a:tbl>
          </a:graphicData>
        </a:graphic>
      </p:graphicFrame>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542191" y="5365647"/>
            <a:ext cx="1828093" cy="1411161"/>
          </a:xfrm>
          <a:prstGeom prst="rect">
            <a:avLst/>
          </a:prstGeom>
          <a:effectLst>
            <a:outerShdw blurRad="50800" dist="38100" dir="2700000" algn="tl" rotWithShape="0">
              <a:prstClr val="black">
                <a:alpha val="40000"/>
              </a:prstClr>
            </a:outerShdw>
          </a:effectLst>
        </p:spPr>
      </p:pic>
      <p:sp>
        <p:nvSpPr>
          <p:cNvPr id="8" name="Rectangle: Rounded Corners 7">
            <a:extLst>
              <a:ext uri="{FF2B5EF4-FFF2-40B4-BE49-F238E27FC236}">
                <a16:creationId xmlns:a16="http://schemas.microsoft.com/office/drawing/2014/main" id="{DA86AC95-590B-439D-DF79-E54DD6402BE1}"/>
              </a:ext>
            </a:extLst>
          </p:cNvPr>
          <p:cNvSpPr/>
          <p:nvPr/>
        </p:nvSpPr>
        <p:spPr>
          <a:xfrm>
            <a:off x="80754" y="4644571"/>
            <a:ext cx="5318075" cy="644710"/>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F122CDD9-E3EA-DCAA-F897-6CD2F1E7558D}"/>
              </a:ext>
            </a:extLst>
          </p:cNvPr>
          <p:cNvPicPr>
            <a:picLocks noChangeAspect="1"/>
          </p:cNvPicPr>
          <p:nvPr/>
        </p:nvPicPr>
        <p:blipFill>
          <a:blip r:embed="rId6"/>
          <a:stretch>
            <a:fillRect/>
          </a:stretch>
        </p:blipFill>
        <p:spPr>
          <a:xfrm>
            <a:off x="5716728" y="1494971"/>
            <a:ext cx="6167224" cy="46254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9"/>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952169" y="26201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00802"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2054683235"/>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0">
            <a:extLst>
              <a:ext uri="{28A0092B-C50C-407E-A947-70E740481C1C}">
                <a14:useLocalDpi xmlns:a14="http://schemas.microsoft.com/office/drawing/2010/main" val="0"/>
              </a:ext>
            </a:extLst>
          </a:blip>
          <a:srcRect l="83233" t="38746" r="443" b="39176"/>
          <a:stretch/>
        </p:blipFill>
        <p:spPr>
          <a:xfrm>
            <a:off x="6115445" y="1549753"/>
            <a:ext cx="1399201" cy="113541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BDC7526-A854-BF3E-0577-28063FD08F90}"/>
              </a:ext>
            </a:extLst>
          </p:cNvPr>
          <p:cNvPicPr>
            <a:picLocks noChangeAspect="1"/>
          </p:cNvPicPr>
          <p:nvPr/>
        </p:nvPicPr>
        <p:blipFill>
          <a:blip r:embed="rId11"/>
          <a:stretch>
            <a:fillRect/>
          </a:stretch>
        </p:blipFill>
        <p:spPr>
          <a:xfrm>
            <a:off x="1582057" y="3142909"/>
            <a:ext cx="4818743" cy="361405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26B97AE-CE05-4FD0-8B83-A4C787EAC012}"/>
              </a:ext>
            </a:extLst>
          </p:cNvPr>
          <p:cNvPicPr>
            <a:picLocks noChangeAspect="1"/>
          </p:cNvPicPr>
          <p:nvPr/>
        </p:nvPicPr>
        <p:blipFill>
          <a:blip r:embed="rId12"/>
          <a:stretch>
            <a:fillRect/>
          </a:stretch>
        </p:blipFill>
        <p:spPr>
          <a:xfrm>
            <a:off x="7027750" y="3159660"/>
            <a:ext cx="4818743" cy="36140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a:p>
            <a:pPr algn="ctr"/>
            <a:r>
              <a:rPr lang="en-US" sz="4400" dirty="0">
                <a:ln w="0"/>
                <a:solidFill>
                  <a:schemeClr val="accent1">
                    <a:lumMod val="60000"/>
                    <a:lumOff val="40000"/>
                  </a:schemeClr>
                </a:solidFill>
                <a:effectLst>
                  <a:outerShdw blurRad="38100" dist="25400" dir="5400000" algn="ctr" rotWithShape="0">
                    <a:srgbClr val="6E747A">
                      <a:alpha val="43000"/>
                    </a:srgbClr>
                  </a:outerShdw>
                </a:effectLst>
              </a:rPr>
              <a:t>VS</a:t>
            </a:r>
            <a:endParaRPr lang="en-US" sz="6600" dirty="0">
              <a:ln w="0"/>
              <a:solidFill>
                <a:schemeClr val="accent1">
                  <a:lumMod val="60000"/>
                  <a:lumOff val="40000"/>
                </a:schemeClr>
              </a:solidFill>
              <a:effectLst>
                <a:outerShdw blurRad="38100" dist="25400" dir="5400000" algn="ctr" rotWithShape="0">
                  <a:srgbClr val="6E747A">
                    <a:alpha val="43000"/>
                  </a:srgbClr>
                </a:outerShdw>
              </a:effectLst>
            </a:endParaRPr>
          </a:p>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278550000"/>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1938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pic>
        <p:nvPicPr>
          <p:cNvPr id="6" name="Picture 5">
            <a:extLst>
              <a:ext uri="{FF2B5EF4-FFF2-40B4-BE49-F238E27FC236}">
                <a16:creationId xmlns:a16="http://schemas.microsoft.com/office/drawing/2014/main" id="{A6D118E7-CDFC-E808-8BB5-33ABB9AA1B96}"/>
              </a:ext>
            </a:extLst>
          </p:cNvPr>
          <p:cNvPicPr>
            <a:picLocks noChangeAspect="1"/>
          </p:cNvPicPr>
          <p:nvPr/>
        </p:nvPicPr>
        <p:blipFill>
          <a:blip r:embed="rId10"/>
          <a:stretch>
            <a:fillRect/>
          </a:stretch>
        </p:blipFill>
        <p:spPr>
          <a:xfrm>
            <a:off x="1001485" y="1198658"/>
            <a:ext cx="7080583" cy="53104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3754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686861002"/>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7022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pic>
        <p:nvPicPr>
          <p:cNvPr id="11" name="Picture 10">
            <a:extLst>
              <a:ext uri="{FF2B5EF4-FFF2-40B4-BE49-F238E27FC236}">
                <a16:creationId xmlns:a16="http://schemas.microsoft.com/office/drawing/2014/main" id="{90E6651F-309D-1DA9-37D5-895809981804}"/>
              </a:ext>
            </a:extLst>
          </p:cNvPr>
          <p:cNvPicPr>
            <a:picLocks noChangeAspect="1"/>
          </p:cNvPicPr>
          <p:nvPr/>
        </p:nvPicPr>
        <p:blipFill>
          <a:blip r:embed="rId10"/>
          <a:stretch>
            <a:fillRect/>
          </a:stretch>
        </p:blipFill>
        <p:spPr>
          <a:xfrm>
            <a:off x="1059543" y="1031139"/>
            <a:ext cx="7091097" cy="53183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108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484242" y="605846"/>
            <a:ext cx="22616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מהימנות הנתונים</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174085" y="846051"/>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הטייה בדיווח </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האם אחוז החולים שדווח משקף את אחוז החולים בפועל ? </a:t>
            </a: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תנאי הניסוי</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השפעות סביבתיות (משתנים מתווכים)</a:t>
            </a:r>
          </a:p>
          <a:p>
            <a:pPr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	תנאים לא זהים עבור תינוקות שונים</a:t>
            </a:r>
          </a:p>
          <a:p>
            <a:pPr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מידע חסר</a:t>
            </a:r>
            <a:r>
              <a:rPr lang="he-IL" altLang="he-IL" sz="2400" dirty="0">
                <a:latin typeface="Calibri Light" panose="020F0302020204030204" pitchFamily="34" charset="0"/>
                <a:cs typeface="Calibri Light" panose="020F0302020204030204" pitchFamily="34" charset="0"/>
              </a:rPr>
              <a:t> </a:t>
            </a:r>
          </a:p>
          <a:p>
            <a:pPr lvl="1"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משתנה האחים (מי חלה ראשון?)</a:t>
            </a: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614738" y="0"/>
            <a:ext cx="657109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67749"/>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200" b="1" dirty="0">
                <a:latin typeface="Calibri Light" panose="020F0302020204030204" pitchFamily="34" charset="0"/>
                <a:cs typeface="Calibri Light" panose="020F0302020204030204" pitchFamily="34" charset="0"/>
              </a:rPr>
              <a:t>איכות הנתונים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קובץ נוח ומסודר לעבודה</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מידע חסר בנוגע לתאריכי איסוף מידע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a:t>
            </a:r>
          </a:p>
          <a:p>
            <a:pPr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615067"/>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157302"/>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ומחקרי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951754645"/>
              </p:ext>
            </p:extLst>
          </p:nvPr>
        </p:nvGraphicFramePr>
        <p:xfrm>
          <a:off x="0" y="1086892"/>
          <a:ext cx="7634984" cy="4684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אטופיות בתינוקות</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2898607857"/>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2687237259"/>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630780432"/>
              </p:ext>
            </p:extLst>
          </p:nvPr>
        </p:nvGraphicFramePr>
        <p:xfrm>
          <a:off x="521329" y="728036"/>
          <a:ext cx="3867791" cy="2194560"/>
        </p:xfrm>
        <a:graphic>
          <a:graphicData uri="http://schemas.openxmlformats.org/drawingml/2006/table">
            <a:tbl>
              <a:tblPr firstRow="1" bandRow="1">
                <a:effectLst>
                  <a:outerShdw blurRad="50800" dist="38100" dir="2700000" algn="tl" rotWithShape="0">
                    <a:prstClr val="black">
                      <a:alpha val="40000"/>
                    </a:prstClr>
                  </a:outerShdw>
                </a:effectLst>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Birth date Group</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207</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1,652</a:t>
                      </a:r>
                    </a:p>
                  </a:txBody>
                  <a:tcPr>
                    <a:solidFill>
                      <a:schemeClr val="bg1"/>
                    </a:solidFill>
                  </a:tcPr>
                </a:tc>
                <a:extLst>
                  <a:ext uri="{0D108BD9-81ED-4DB2-BD59-A6C34878D82A}">
                    <a16:rowId xmlns:a16="http://schemas.microsoft.com/office/drawing/2014/main" val="2667117378"/>
                  </a:ext>
                </a:extLst>
              </a:tr>
            </a:tbl>
          </a:graphicData>
        </a:graphic>
      </p:graphicFrame>
      <p:pic>
        <p:nvPicPr>
          <p:cNvPr id="7" name="Picture 6">
            <a:extLst>
              <a:ext uri="{FF2B5EF4-FFF2-40B4-BE49-F238E27FC236}">
                <a16:creationId xmlns:a16="http://schemas.microsoft.com/office/drawing/2014/main" id="{1F02B516-E249-0956-6F29-318162A44415}"/>
              </a:ext>
            </a:extLst>
          </p:cNvPr>
          <p:cNvPicPr>
            <a:picLocks noChangeAspect="1"/>
          </p:cNvPicPr>
          <p:nvPr/>
        </p:nvPicPr>
        <p:blipFill rotWithShape="1">
          <a:blip r:embed="rId5"/>
          <a:srcRect b="12452"/>
          <a:stretch/>
        </p:blipFill>
        <p:spPr>
          <a:xfrm>
            <a:off x="145143" y="3638643"/>
            <a:ext cx="11268890" cy="29597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2442435908"/>
              </p:ext>
            </p:extLst>
          </p:nvPr>
        </p:nvGraphicFramePr>
        <p:xfrm>
          <a:off x="944092" y="2706520"/>
          <a:ext cx="7590308" cy="38539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endParaRPr lang="he-IL" sz="2200" dirty="0">
              <a:latin typeface="Calibri Light" panose="020F0302020204030204" pitchFamily="34" charset="0"/>
              <a:cs typeface="Calibri Light" panose="020F0302020204030204" pitchFamily="34" charset="0"/>
            </a:endParaRPr>
          </a:p>
          <a:p>
            <a:pPr lvl="0" algn="r" rtl="1"/>
            <a:r>
              <a:rPr lang="he-IL" sz="2200" dirty="0">
                <a:latin typeface="Calibri Light" panose="020F0302020204030204" pitchFamily="34" charset="0"/>
                <a:cs typeface="Calibri Light" panose="020F0302020204030204" pitchFamily="34" charset="0"/>
              </a:rPr>
              <a:t>1. כשלא יכולנו לדעת מה קדם למה</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אח חולה במחלה אטופית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 טיפול במחלה בשנה השניה.</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02882" y="3290863"/>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2688890780"/>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1107996"/>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 (</a:t>
            </a:r>
            <a:r>
              <a:rPr lang="he-IL" b="0" dirty="0">
                <a:hlinkClick r:id="rId9" action="ppaction://hlinksldjump"/>
              </a:rPr>
              <a:t>נספח 1</a:t>
            </a:r>
            <a:r>
              <a:rPr lang="he-IL" b="0" dirty="0"/>
              <a:t>)</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aphicFrame>
        <p:nvGraphicFramePr>
          <p:cNvPr id="6" name="Table 5">
            <a:extLst>
              <a:ext uri="{FF2B5EF4-FFF2-40B4-BE49-F238E27FC236}">
                <a16:creationId xmlns:a16="http://schemas.microsoft.com/office/drawing/2014/main" id="{B696B7BE-B05F-BD72-07FA-8F59BD7330F2}"/>
              </a:ext>
            </a:extLst>
          </p:cNvPr>
          <p:cNvGraphicFramePr>
            <a:graphicFrameLocks noGrp="1"/>
          </p:cNvGraphicFramePr>
          <p:nvPr>
            <p:extLst>
              <p:ext uri="{D42A27DB-BD31-4B8C-83A1-F6EECF244321}">
                <p14:modId xmlns:p14="http://schemas.microsoft.com/office/powerpoint/2010/main" val="1101959784"/>
              </p:ext>
            </p:extLst>
          </p:nvPr>
        </p:nvGraphicFramePr>
        <p:xfrm>
          <a:off x="68717" y="240811"/>
          <a:ext cx="5206999" cy="3625215"/>
        </p:xfrm>
        <a:graphic>
          <a:graphicData uri="http://schemas.openxmlformats.org/drawingml/2006/table">
            <a:tbl>
              <a:tblPr/>
              <a:tblGrid>
                <a:gridCol w="2398837">
                  <a:extLst>
                    <a:ext uri="{9D8B030D-6E8A-4147-A177-3AD203B41FA5}">
                      <a16:colId xmlns:a16="http://schemas.microsoft.com/office/drawing/2014/main" val="4006798939"/>
                    </a:ext>
                  </a:extLst>
                </a:gridCol>
                <a:gridCol w="685382">
                  <a:extLst>
                    <a:ext uri="{9D8B030D-6E8A-4147-A177-3AD203B41FA5}">
                      <a16:colId xmlns:a16="http://schemas.microsoft.com/office/drawing/2014/main" val="1345143809"/>
                    </a:ext>
                  </a:extLst>
                </a:gridCol>
                <a:gridCol w="685382">
                  <a:extLst>
                    <a:ext uri="{9D8B030D-6E8A-4147-A177-3AD203B41FA5}">
                      <a16:colId xmlns:a16="http://schemas.microsoft.com/office/drawing/2014/main" val="1911220644"/>
                    </a:ext>
                  </a:extLst>
                </a:gridCol>
                <a:gridCol w="685382">
                  <a:extLst>
                    <a:ext uri="{9D8B030D-6E8A-4147-A177-3AD203B41FA5}">
                      <a16:colId xmlns:a16="http://schemas.microsoft.com/office/drawing/2014/main" val="1990973351"/>
                    </a:ext>
                  </a:extLst>
                </a:gridCol>
                <a:gridCol w="752016">
                  <a:extLst>
                    <a:ext uri="{9D8B030D-6E8A-4147-A177-3AD203B41FA5}">
                      <a16:colId xmlns:a16="http://schemas.microsoft.com/office/drawing/2014/main" val="1423701782"/>
                    </a:ext>
                  </a:extLst>
                </a:gridCol>
              </a:tblGrid>
              <a:tr h="190500">
                <a:tc rowSpan="2">
                  <a:txBody>
                    <a:bodyPr/>
                    <a:lstStyle/>
                    <a:p>
                      <a:pPr algn="l" fontAlgn="ctr"/>
                      <a:r>
                        <a:rPr lang="en-US" sz="1100" b="1" i="0" u="none" strike="noStrike">
                          <a:solidFill>
                            <a:srgbClr val="000000"/>
                          </a:solidFill>
                          <a:effectLst/>
                          <a:latin typeface="Arial" panose="020B060402020202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4">
                  <a:txBody>
                    <a:bodyPr/>
                    <a:lstStyle/>
                    <a:p>
                      <a:pPr algn="ctr" fontAlgn="ctr"/>
                      <a:r>
                        <a:rPr lang="en-US" sz="1100" b="1" i="0" u="none" strike="noStrike">
                          <a:solidFill>
                            <a:srgbClr val="000000"/>
                          </a:solidFill>
                          <a:effectLst/>
                          <a:latin typeface="Arial" panose="020B0604020202020204" pitchFamily="34" charset="0"/>
                        </a:rPr>
                        <a:t>Logistic standart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4B084"/>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781632701"/>
                  </a:ext>
                </a:extLst>
              </a:tr>
              <a:tr h="180975">
                <a:tc vMerge="1">
                  <a:txBody>
                    <a:bodyPr/>
                    <a:lstStyle/>
                    <a:p>
                      <a:pPr rtl="1"/>
                      <a:endParaRPr lang="he-IL"/>
                    </a:p>
                  </a:txBody>
                  <a:tcPr/>
                </a:tc>
                <a:tc>
                  <a:txBody>
                    <a:bodyPr/>
                    <a:lstStyle/>
                    <a:p>
                      <a:pPr algn="ctr" fontAlgn="ctr"/>
                      <a:r>
                        <a:rPr lang="en-US" sz="1100" b="0" i="0" u="none" strike="noStrike">
                          <a:solidFill>
                            <a:srgbClr val="000000"/>
                          </a:solidFill>
                          <a:effectLst/>
                          <a:latin typeface="Arial" panose="020B0604020202020204" pitchFamily="34" charset="0"/>
                        </a:rPr>
                        <a:t>Estimate</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Std</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P val</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100" b="0" i="0" u="none" strike="noStrike">
                          <a:solidFill>
                            <a:srgbClr val="000000"/>
                          </a:solidFill>
                          <a:effectLst/>
                          <a:latin typeface="Arial" panose="020B0604020202020204" pitchFamily="34" charset="0"/>
                        </a:rPr>
                        <a:t>Odds Ratio</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09734070"/>
                  </a:ext>
                </a:extLst>
              </a:tr>
              <a:tr h="180975">
                <a:tc>
                  <a:txBody>
                    <a:bodyPr/>
                    <a:lstStyle/>
                    <a:p>
                      <a:pPr algn="l" fontAlgn="b"/>
                      <a:r>
                        <a:rPr lang="en-US" sz="1100" b="0" i="0" u="none" strike="noStrike">
                          <a:solidFill>
                            <a:srgbClr val="000000"/>
                          </a:solidFill>
                          <a:effectLst/>
                          <a:latin typeface="Arial" panose="020B060402020202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-1.54</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2CC"/>
                    </a:solidFill>
                  </a:tcPr>
                </a:tc>
                <a:extLst>
                  <a:ext uri="{0D108BD9-81ED-4DB2-BD59-A6C34878D82A}">
                    <a16:rowId xmlns:a16="http://schemas.microsoft.com/office/drawing/2014/main" val="3302979894"/>
                  </a:ext>
                </a:extLst>
              </a:tr>
              <a:tr h="180975">
                <a:tc>
                  <a:txBody>
                    <a:bodyPr/>
                    <a:lstStyle/>
                    <a:p>
                      <a:pPr algn="l" fontAlgn="b"/>
                      <a:r>
                        <a:rPr lang="en-US" sz="1100" b="0" i="0" u="none" strike="noStrike">
                          <a:solidFill>
                            <a:srgbClr val="000000"/>
                          </a:solidFill>
                          <a:effectLst/>
                          <a:latin typeface="Arial" panose="020B0604020202020204" pitchFamily="34" charset="0"/>
                        </a:rPr>
                        <a:t>SES Groups 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0.51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05463970"/>
                  </a:ext>
                </a:extLst>
              </a:tr>
              <a:tr h="180975">
                <a:tc>
                  <a:txBody>
                    <a:bodyPr/>
                    <a:lstStyle/>
                    <a:p>
                      <a:pPr algn="l" fontAlgn="b"/>
                      <a:r>
                        <a:rPr lang="en-US" sz="1100" b="0" i="0" u="none" strike="noStrike">
                          <a:solidFill>
                            <a:srgbClr val="000000"/>
                          </a:solidFill>
                          <a:effectLst/>
                          <a:latin typeface="Arial" panose="020B0604020202020204" pitchFamily="34" charset="0"/>
                        </a:rPr>
                        <a:t>SES Groups 9-10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804489435"/>
                  </a:ext>
                </a:extLst>
              </a:tr>
              <a:tr h="180975">
                <a:tc>
                  <a:txBody>
                    <a:bodyPr/>
                    <a:lstStyle/>
                    <a:p>
                      <a:pPr algn="l" fontAlgn="b"/>
                      <a:r>
                        <a:rPr lang="en-US" sz="1100" b="0" i="0" u="none" strike="noStrike">
                          <a:solidFill>
                            <a:srgbClr val="000000"/>
                          </a:solidFill>
                          <a:effectLst/>
                          <a:latin typeface="Arial" panose="020B0604020202020204" pitchFamily="34" charset="0"/>
                        </a:rPr>
                        <a:t>Gender - Female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410690351"/>
                  </a:ext>
                </a:extLst>
              </a:tr>
              <a:tr h="180975">
                <a:tc>
                  <a:txBody>
                    <a:bodyPr/>
                    <a:lstStyle/>
                    <a:p>
                      <a:pPr algn="l" fontAlgn="b"/>
                      <a:r>
                        <a:rPr lang="en-US" sz="1100" b="0" i="0" u="none" strike="noStrike">
                          <a:solidFill>
                            <a:srgbClr val="000000"/>
                          </a:solidFill>
                          <a:effectLst/>
                          <a:latin typeface="Arial" panose="020B0604020202020204" pitchFamily="34" charset="0"/>
                        </a:rPr>
                        <a:t>Number of sibilings 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0.42</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502360860"/>
                  </a:ext>
                </a:extLst>
              </a:tr>
              <a:tr h="180975">
                <a:tc>
                  <a:txBody>
                    <a:bodyPr/>
                    <a:lstStyle/>
                    <a:p>
                      <a:pPr algn="l" fontAlgn="b"/>
                      <a:r>
                        <a:rPr lang="en-US" sz="1100" b="0" i="0" u="none" strike="noStrike">
                          <a:solidFill>
                            <a:srgbClr val="000000"/>
                          </a:solidFill>
                          <a:effectLst/>
                          <a:latin typeface="Arial" panose="020B0604020202020204" pitchFamily="34" charset="0"/>
                        </a:rPr>
                        <a:t>Number of sibilings 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404134301"/>
                  </a:ext>
                </a:extLst>
              </a:tr>
              <a:tr h="180975">
                <a:tc>
                  <a:txBody>
                    <a:bodyPr/>
                    <a:lstStyle/>
                    <a:p>
                      <a:pPr algn="l" fontAlgn="b"/>
                      <a:r>
                        <a:rPr lang="en-US" sz="1100" b="0" i="0" u="none" strike="noStrike">
                          <a:solidFill>
                            <a:srgbClr val="000000"/>
                          </a:solidFill>
                          <a:effectLst/>
                          <a:latin typeface="Arial" panose="020B0604020202020204" pitchFamily="34" charset="0"/>
                        </a:rPr>
                        <a:t>Mode of delivery - Natural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0.05</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0.17</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0.79</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91871097"/>
                  </a:ext>
                </a:extLst>
              </a:tr>
              <a:tr h="180975">
                <a:tc>
                  <a:txBody>
                    <a:bodyPr/>
                    <a:lstStyle/>
                    <a:p>
                      <a:pPr algn="l" fontAlgn="b"/>
                      <a:r>
                        <a:rPr lang="en-US" sz="1100" b="0" i="0" u="none" strike="noStrike">
                          <a:solidFill>
                            <a:srgbClr val="000000"/>
                          </a:solidFill>
                          <a:effectLst/>
                          <a:latin typeface="Arial" panose="020B0604020202020204" pitchFamily="34" charset="0"/>
                        </a:rPr>
                        <a:t>Type of pregnancy - Spontaneous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0.19</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2082006797"/>
                  </a:ext>
                </a:extLst>
              </a:tr>
              <a:tr h="180975">
                <a:tc>
                  <a:txBody>
                    <a:bodyPr/>
                    <a:lstStyle/>
                    <a:p>
                      <a:pPr algn="l" fontAlgn="b"/>
                      <a:r>
                        <a:rPr lang="en-US" sz="1100" b="0" i="0" u="none" strike="noStrike">
                          <a:solidFill>
                            <a:srgbClr val="000000"/>
                          </a:solidFill>
                          <a:effectLst/>
                          <a:latin typeface="Arial" panose="020B0604020202020204" pitchFamily="34" charset="0"/>
                        </a:rPr>
                        <a:t>Feeding type - Breastfeeding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37044921"/>
                  </a:ext>
                </a:extLst>
              </a:tr>
              <a:tr h="180975">
                <a:tc>
                  <a:txBody>
                    <a:bodyPr/>
                    <a:lstStyle/>
                    <a:p>
                      <a:pPr algn="l" fontAlgn="b"/>
                      <a:r>
                        <a:rPr lang="en-US" sz="1100" b="0" i="0" u="none" strike="noStrike">
                          <a:solidFill>
                            <a:srgbClr val="000000"/>
                          </a:solidFill>
                          <a:effectLst/>
                          <a:latin typeface="Arial" panose="020B0604020202020204" pitchFamily="34" charset="0"/>
                        </a:rPr>
                        <a:t>Feeding type - CMF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402027005"/>
                  </a:ext>
                </a:extLst>
              </a:tr>
              <a:tr h="180975">
                <a:tc>
                  <a:txBody>
                    <a:bodyPr/>
                    <a:lstStyle/>
                    <a:p>
                      <a:pPr algn="l" fontAlgn="b"/>
                      <a:r>
                        <a:rPr lang="en-US" sz="1100" b="0" i="0" u="none" strike="noStrike">
                          <a:solidFill>
                            <a:srgbClr val="000000"/>
                          </a:solidFill>
                          <a:effectLst/>
                          <a:latin typeface="Arial" panose="020B0604020202020204" pitchFamily="34" charset="0"/>
                        </a:rPr>
                        <a:t>Father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0.24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0.15</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18086486"/>
                  </a:ext>
                </a:extLst>
              </a:tr>
              <a:tr h="180975">
                <a:tc>
                  <a:txBody>
                    <a:bodyPr/>
                    <a:lstStyle/>
                    <a:p>
                      <a:pPr algn="l" fontAlgn="b"/>
                      <a:r>
                        <a:rPr lang="en-US" sz="1100" b="0" i="0" u="none" strike="noStrike">
                          <a:solidFill>
                            <a:srgbClr val="000000"/>
                          </a:solidFill>
                          <a:effectLst/>
                          <a:latin typeface="Arial" panose="020B0604020202020204" pitchFamily="34" charset="0"/>
                        </a:rPr>
                        <a:t>Mother with atopic disease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0.13</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715813044"/>
                  </a:ext>
                </a:extLst>
              </a:tr>
              <a:tr h="180975">
                <a:tc>
                  <a:txBody>
                    <a:bodyPr/>
                    <a:lstStyle/>
                    <a:p>
                      <a:pPr algn="l" fontAlgn="b"/>
                      <a:r>
                        <a:rPr lang="en-US" sz="1100" b="0" i="0" u="none" strike="noStrike">
                          <a:solidFill>
                            <a:srgbClr val="000000"/>
                          </a:solidFill>
                          <a:effectLst/>
                          <a:latin typeface="Arial" panose="020B0604020202020204" pitchFamily="34" charset="0"/>
                        </a:rPr>
                        <a:t>Mother year of birth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0.01</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3227181591"/>
                  </a:ext>
                </a:extLst>
              </a:tr>
              <a:tr h="180975">
                <a:tc>
                  <a:txBody>
                    <a:bodyPr/>
                    <a:lstStyle/>
                    <a:p>
                      <a:pPr algn="l" fontAlgn="b"/>
                      <a:r>
                        <a:rPr lang="en-US" sz="1100" b="0" i="0" u="none" strike="noStrike">
                          <a:solidFill>
                            <a:srgbClr val="000000"/>
                          </a:solidFill>
                          <a:effectLst/>
                          <a:latin typeface="Arial" panose="020B0604020202020204" pitchFamily="34" charset="0"/>
                        </a:rPr>
                        <a:t>Mother education - Post graduate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0.49</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0.03</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270392654"/>
                  </a:ext>
                </a:extLst>
              </a:tr>
              <a:tr h="180975">
                <a:tc>
                  <a:txBody>
                    <a:bodyPr/>
                    <a:lstStyle/>
                    <a:p>
                      <a:pPr algn="l" fontAlgn="b"/>
                      <a:r>
                        <a:rPr lang="en-US" sz="1100" b="0" i="0" u="none" strike="noStrike">
                          <a:solidFill>
                            <a:srgbClr val="000000"/>
                          </a:solidFill>
                          <a:effectLst/>
                          <a:latin typeface="Arial" panose="020B0604020202020204" pitchFamily="34" charset="0"/>
                        </a:rPr>
                        <a:t>Mother education - Academic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0.30</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0.16</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0.07</a:t>
                      </a:r>
                    </a:p>
                  </a:txBody>
                  <a:tcPr marL="9525" marR="9525" marT="9525" marB="0" anchor="ctr">
                    <a:lnL>
                      <a:noFill/>
                    </a:lnL>
                    <a:lnR>
                      <a:noFill/>
                    </a:lnR>
                    <a:lnT>
                      <a:noFill/>
                    </a:lnT>
                    <a:lnB>
                      <a:noFill/>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2CC"/>
                    </a:solidFill>
                  </a:tcPr>
                </a:tc>
                <a:extLst>
                  <a:ext uri="{0D108BD9-81ED-4DB2-BD59-A6C34878D82A}">
                    <a16:rowId xmlns:a16="http://schemas.microsoft.com/office/drawing/2014/main" val="1591542805"/>
                  </a:ext>
                </a:extLst>
              </a:tr>
              <a:tr h="180975">
                <a:tc>
                  <a:txBody>
                    <a:bodyPr/>
                    <a:lstStyle/>
                    <a:p>
                      <a:pPr algn="l" fontAlgn="b"/>
                      <a:r>
                        <a:rPr lang="en-US" sz="1100" b="0" i="0" u="none" strike="noStrike">
                          <a:solidFill>
                            <a:srgbClr val="000000"/>
                          </a:solidFill>
                          <a:effectLst/>
                          <a:latin typeface="Arial" panose="020B0604020202020204" pitchFamily="34" charset="0"/>
                        </a:rPr>
                        <a:t>Birth date - March19 to March20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-0.15</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0.40</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0.86</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135914928"/>
                  </a:ext>
                </a:extLst>
              </a:tr>
              <a:tr h="91657">
                <a:tc>
                  <a:txBody>
                    <a:bodyPr/>
                    <a:lstStyle/>
                    <a:p>
                      <a:pPr algn="l" fontAlgn="b"/>
                      <a:r>
                        <a:rPr lang="en-US" sz="1100" b="0" i="0" u="none" strike="noStrike">
                          <a:solidFill>
                            <a:srgbClr val="000000"/>
                          </a:solidFill>
                          <a:effectLst/>
                          <a:latin typeface="Arial" panose="020B0604020202020204" pitchFamily="34" charset="0"/>
                        </a:rPr>
                        <a:t>Birth date - March20 to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0.04</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0.18</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0.81</a:t>
                      </a:r>
                    </a:p>
                  </a:txBody>
                  <a:tcPr marL="9525" marR="9525" marT="9525" marB="0" anchor="ctr">
                    <a:lnL>
                      <a:noFill/>
                    </a:lnL>
                    <a:lnR>
                      <a:noFill/>
                    </a:lnR>
                    <a:lnT>
                      <a:noFill/>
                    </a:lnT>
                    <a:lnB>
                      <a:noFill/>
                    </a:lnB>
                    <a:solidFill>
                      <a:srgbClr val="FFFFFF"/>
                    </a:solidFill>
                  </a:tcPr>
                </a:tc>
                <a:tc>
                  <a:txBody>
                    <a:bodyPr/>
                    <a:lstStyle/>
                    <a:p>
                      <a:pPr algn="ctr" fontAlgn="ctr"/>
                      <a:r>
                        <a:rPr lang="he-IL" sz="1100" b="0" i="0" u="none" strike="noStrike">
                          <a:solidFill>
                            <a:srgbClr val="000000"/>
                          </a:solidFill>
                          <a:effectLst/>
                          <a:latin typeface="Arial" panose="020B0604020202020204" pitchFamily="34" charset="0"/>
                        </a:rPr>
                        <a:t>1.04</a:t>
                      </a:r>
                    </a:p>
                  </a:txBody>
                  <a:tcPr marL="9525" marR="9525" marT="9525"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65634301"/>
                  </a:ext>
                </a:extLst>
              </a:tr>
              <a:tr h="180975">
                <a:tc>
                  <a:txBody>
                    <a:bodyPr/>
                    <a:lstStyle/>
                    <a:p>
                      <a:pPr algn="l" fontAlgn="b"/>
                      <a:r>
                        <a:rPr lang="en-US" sz="1100" b="0" i="0" u="none" strike="noStrike">
                          <a:solidFill>
                            <a:srgbClr val="000000"/>
                          </a:solidFill>
                          <a:effectLst/>
                          <a:latin typeface="Arial" panose="020B0604020202020204" pitchFamily="34" charset="0"/>
                        </a:rPr>
                        <a:t>Birth date - From Feb21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0.69</a:t>
                      </a: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0.22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a:solidFill>
                            <a:srgbClr val="000000"/>
                          </a:solidFill>
                          <a:effectLst/>
                          <a:latin typeface="Arial" panose="020B0604020202020204" pitchFamily="34" charset="0"/>
                        </a:rPr>
                        <a:t>0.00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he-IL" sz="1100" b="0" i="0" u="none" strike="noStrike" dirty="0">
                          <a:solidFill>
                            <a:srgbClr val="000000"/>
                          </a:solidFill>
                          <a:effectLst/>
                          <a:latin typeface="Arial" panose="020B0604020202020204" pitchFamily="34" charset="0"/>
                        </a:rPr>
                        <a:t>1.99</a:t>
                      </a: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46953654"/>
                  </a:ext>
                </a:extLst>
              </a:tr>
            </a:tbl>
          </a:graphicData>
        </a:graphic>
      </p:graphicFrame>
      <p:sp>
        <p:nvSpPr>
          <p:cNvPr id="28" name="Rectangle 27">
            <a:extLst>
              <a:ext uri="{FF2B5EF4-FFF2-40B4-BE49-F238E27FC236}">
                <a16:creationId xmlns:a16="http://schemas.microsoft.com/office/drawing/2014/main" id="{E53D46C5-8DE3-DE29-E535-8248AA659B55}"/>
              </a:ext>
            </a:extLst>
          </p:cNvPr>
          <p:cNvSpPr/>
          <p:nvPr/>
        </p:nvSpPr>
        <p:spPr>
          <a:xfrm flipV="1">
            <a:off x="6829244" y="4718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270297" y="785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30613" y="4811243"/>
            <a:ext cx="2103449" cy="162371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9252CF9-B76B-F9A4-1A79-317D202C2E43}"/>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sp>
        <p:nvSpPr>
          <p:cNvPr id="11" name="Rectangle: Rounded Corners 10">
            <a:extLst>
              <a:ext uri="{FF2B5EF4-FFF2-40B4-BE49-F238E27FC236}">
                <a16:creationId xmlns:a16="http://schemas.microsoft.com/office/drawing/2014/main" id="{2AC1775C-3D1E-B758-DBA3-A6392F00A2A0}"/>
              </a:ext>
            </a:extLst>
          </p:cNvPr>
          <p:cNvSpPr/>
          <p:nvPr/>
        </p:nvSpPr>
        <p:spPr>
          <a:xfrm>
            <a:off x="68715" y="3319605"/>
            <a:ext cx="5206999" cy="566057"/>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40541" y="623415"/>
            <a:ext cx="5263349" cy="180234"/>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A790BCE-85A2-4683-0F35-B7AC105C723B}"/>
              </a:ext>
            </a:extLst>
          </p:cNvPr>
          <p:cNvPicPr>
            <a:picLocks noChangeAspect="1"/>
          </p:cNvPicPr>
          <p:nvPr/>
        </p:nvPicPr>
        <p:blipFill>
          <a:blip r:embed="rId6"/>
          <a:stretch>
            <a:fillRect/>
          </a:stretch>
        </p:blipFill>
        <p:spPr>
          <a:xfrm>
            <a:off x="5482963" y="1292949"/>
            <a:ext cx="6411244" cy="48084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72526</TotalTime>
  <Words>3643</Words>
  <Application>Microsoft Office PowerPoint</Application>
  <PresentationFormat>Widescreen</PresentationFormat>
  <Paragraphs>759</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אטופיות בתינוקות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142</cp:revision>
  <dcterms:created xsi:type="dcterms:W3CDTF">2023-01-08T16:55:44Z</dcterms:created>
  <dcterms:modified xsi:type="dcterms:W3CDTF">2023-06-15T13:18:53Z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